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19"/>
  </p:notesMasterIdLst>
  <p:handoutMasterIdLst>
    <p:handoutMasterId r:id="rId20"/>
  </p:handoutMasterIdLst>
  <p:sldIdLst>
    <p:sldId id="256" r:id="rId3"/>
    <p:sldId id="258" r:id="rId4"/>
    <p:sldId id="287" r:id="rId5"/>
    <p:sldId id="281" r:id="rId6"/>
    <p:sldId id="289" r:id="rId7"/>
    <p:sldId id="288" r:id="rId8"/>
    <p:sldId id="259" r:id="rId9"/>
    <p:sldId id="278" r:id="rId10"/>
    <p:sldId id="284" r:id="rId11"/>
    <p:sldId id="285" r:id="rId12"/>
    <p:sldId id="279" r:id="rId13"/>
    <p:sldId id="280" r:id="rId14"/>
    <p:sldId id="282" r:id="rId15"/>
    <p:sldId id="283" r:id="rId16"/>
    <p:sldId id="28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D1CC2F-2A55-4679-992F-09E9BC062E9E}">
          <p14:sldIdLst>
            <p14:sldId id="256"/>
          </p14:sldIdLst>
        </p14:section>
        <p14:section name="Spark Deployment Modes" id="{304DCC30-F43D-4E6D-A762-4A5F542C1F17}">
          <p14:sldIdLst>
            <p14:sldId id="258"/>
            <p14:sldId id="287"/>
            <p14:sldId id="281"/>
            <p14:sldId id="289"/>
            <p14:sldId id="288"/>
            <p14:sldId id="259"/>
            <p14:sldId id="278"/>
            <p14:sldId id="284"/>
            <p14:sldId id="285"/>
            <p14:sldId id="279"/>
            <p14:sldId id="280"/>
            <p14:sldId id="282"/>
            <p14:sldId id="283"/>
            <p14:sldId id="28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5" autoAdjust="0"/>
    <p:restoredTop sz="83266" autoAdjust="0"/>
  </p:normalViewPr>
  <p:slideViewPr>
    <p:cSldViewPr snapToGrid="0" showGuides="1">
      <p:cViewPr>
        <p:scale>
          <a:sx n="72" d="100"/>
          <a:sy n="72" d="100"/>
        </p:scale>
        <p:origin x="664" y="960"/>
      </p:cViewPr>
      <p:guideLst>
        <p:guide orient="horz" pos="2160"/>
        <p:guide pos="3840"/>
      </p:guideLst>
    </p:cSldViewPr>
  </p:slideViewPr>
  <p:notesTextViewPr>
    <p:cViewPr>
      <p:scale>
        <a:sx n="1" d="1"/>
        <a:sy n="1" d="1"/>
      </p:scale>
      <p:origin x="0" y="0"/>
    </p:cViewPr>
  </p:notesTextViewPr>
  <p:notesViewPr>
    <p:cSldViewPr snapToGrid="0" showGuides="1">
      <p:cViewPr varScale="1">
        <p:scale>
          <a:sx n="80" d="100"/>
          <a:sy n="80" d="100"/>
        </p:scale>
        <p:origin x="2544" y="5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785F0E-12D7-4EE2-9C2B-71C5E34F35AA}" type="datetimeFigureOut">
              <a:rPr lang="en-US" smtClean="0"/>
              <a:t>6/12/17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7106B-AB67-4967-9F0D-12F66E4288AC}" type="slidenum">
              <a:rPr lang="en-US" smtClean="0"/>
              <a:t>‹#›</a:t>
            </a:fld>
            <a:endParaRPr lang="en-US"/>
          </a:p>
        </p:txBody>
      </p:sp>
    </p:spTree>
    <p:extLst>
      <p:ext uri="{BB962C8B-B14F-4D97-AF65-F5344CB8AC3E}">
        <p14:creationId xmlns:p14="http://schemas.microsoft.com/office/powerpoint/2010/main" val="180841883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53CC4-DBE7-48C4-97A3-468A09B4C8B2}" type="datetimeFigureOut">
              <a:rPr lang="en-US" smtClean="0"/>
              <a:t>6/12/17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E8C5-E47C-4901-9E81-89AAD0CFCD90}" type="slidenum">
              <a:rPr lang="en-US" smtClean="0"/>
              <a:t>‹#›</a:t>
            </a:fld>
            <a:endParaRPr lang="en-US"/>
          </a:p>
        </p:txBody>
      </p:sp>
    </p:spTree>
    <p:extLst>
      <p:ext uri="{BB962C8B-B14F-4D97-AF65-F5344CB8AC3E}">
        <p14:creationId xmlns:p14="http://schemas.microsoft.com/office/powerpoint/2010/main" val="24025453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4:40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87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 Does every Action in Spark result in exactly one Job being run in the execution environment?</a:t>
            </a:r>
          </a:p>
          <a:p>
            <a:r>
              <a:rPr lang="en-US" sz="1200" b="0" i="0" kern="1200" dirty="0">
                <a:solidFill>
                  <a:schemeClr val="tx1"/>
                </a:solidFill>
                <a:effectLst/>
                <a:latin typeface="+mn-lt"/>
                <a:ea typeface="+mn-ea"/>
                <a:cs typeface="+mn-cs"/>
              </a:rPr>
              <a:t>No.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Can a Action sometimes result in multiple Jobs being run? When? Why? Is this determined by the complexity of the DAG above the RDD on which I called Action or something else?</a:t>
            </a:r>
          </a:p>
          <a:p>
            <a:r>
              <a:rPr lang="en-US" sz="1200" b="0" i="0" kern="1200" dirty="0">
                <a:solidFill>
                  <a:schemeClr val="tx1"/>
                </a:solidFill>
                <a:effectLst/>
                <a:latin typeface="+mn-lt"/>
                <a:ea typeface="+mn-ea"/>
                <a:cs typeface="+mn-cs"/>
              </a:rPr>
              <a:t>Yes. For example, take can fire multiple jobs. It tries to fetch data from the 1st partition with a job, and if it doesn't have enough data, it fetches from more partitions.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On a different note, inside of a job, is it true that sometimes stages run in serial, one after another... and other times 2 stages can run in parallel?</a:t>
            </a:r>
          </a:p>
          <a:p>
            <a:r>
              <a:rPr lang="en-US" sz="1200" b="0" i="0" kern="1200" dirty="0">
                <a:solidFill>
                  <a:schemeClr val="tx1"/>
                </a:solidFill>
                <a:effectLst/>
                <a:latin typeface="+mn-lt"/>
                <a:ea typeface="+mn-ea"/>
                <a:cs typeface="+mn-cs"/>
              </a:rPr>
              <a:t>Yes. For example a join. The two input stages can run in parallel.</a:t>
            </a:r>
          </a:p>
          <a:p>
            <a:r>
              <a:rPr lang="en-US" dirty="0"/>
              <a:t/>
            </a:r>
            <a:br>
              <a:rPr lang="en-US" dirty="0"/>
            </a:br>
            <a:endParaRPr lang="en-US" dirty="0"/>
          </a:p>
          <a:p>
            <a:endParaRPr lang="en-US" sz="1200" b="0" i="0" kern="1200" dirty="0">
              <a:solidFill>
                <a:schemeClr val="tx1"/>
              </a:solidFill>
              <a:effectLst/>
              <a:latin typeface="+mn-lt"/>
              <a:ea typeface="+mn-ea"/>
              <a:cs typeface="+mn-cs"/>
            </a:endParaRPr>
          </a:p>
          <a:p>
            <a:endParaRPr lang="en-US" i="1" dirty="0">
              <a:latin typeface="Source Sans Pro "/>
              <a:cs typeface="Source Sans Pro "/>
            </a:endParaRPr>
          </a:p>
          <a:p>
            <a:endParaRPr lang="en-US" i="1" dirty="0">
              <a:latin typeface="Source Sans Pro "/>
              <a:cs typeface="Source Sans Pro "/>
            </a:endParaRPr>
          </a:p>
          <a:p>
            <a:r>
              <a:rPr lang="en-US" i="1" dirty="0">
                <a:latin typeface="Source Sans Pro "/>
                <a:cs typeface="Source Sans Pro "/>
              </a:rPr>
              <a:t>Jobs</a:t>
            </a:r>
            <a:r>
              <a:rPr lang="en-US" dirty="0"/>
              <a:t>: Work required to compute RDD in </a:t>
            </a:r>
            <a:r>
              <a:rPr lang="en-US" dirty="0" err="1"/>
              <a:t>runJob</a:t>
            </a:r>
            <a:r>
              <a:rPr lang="en-US" dirty="0"/>
              <a:t>.</a:t>
            </a:r>
          </a:p>
          <a:p>
            <a:endParaRPr lang="en-US" i="1" dirty="0">
              <a:latin typeface="Source Sans Pro "/>
              <a:cs typeface="Source Sans Pro "/>
            </a:endParaRPr>
          </a:p>
          <a:p>
            <a:r>
              <a:rPr lang="en-US" i="1" dirty="0">
                <a:latin typeface="Source Sans Pro "/>
                <a:cs typeface="Source Sans Pro "/>
              </a:rPr>
              <a:t>Stages</a:t>
            </a:r>
            <a:r>
              <a:rPr lang="en-US" dirty="0"/>
              <a:t>: A wave of work within a job, corresponding to one or more pipelined RDD’s.</a:t>
            </a:r>
          </a:p>
          <a:p>
            <a:endParaRPr lang="en-US" i="1" dirty="0">
              <a:latin typeface="Source Sans Pro "/>
              <a:cs typeface="Source Sans Pro "/>
            </a:endParaRPr>
          </a:p>
          <a:p>
            <a:r>
              <a:rPr lang="en-US" i="1" dirty="0">
                <a:latin typeface="Source Sans Pro "/>
                <a:cs typeface="Source Sans Pro "/>
              </a:rPr>
              <a:t>Tasks</a:t>
            </a:r>
            <a:r>
              <a:rPr lang="en-US" b="1" i="1" dirty="0"/>
              <a:t>: </a:t>
            </a:r>
            <a:r>
              <a:rPr lang="en-US" b="1" dirty="0"/>
              <a:t>A unit of work within a stage, corresponding to one RDD partition.</a:t>
            </a:r>
          </a:p>
          <a:p>
            <a:endParaRPr lang="en-US" b="1" i="1" dirty="0"/>
          </a:p>
          <a:p>
            <a:r>
              <a:rPr lang="en-US" i="1" dirty="0">
                <a:latin typeface="Source Sans Pro"/>
                <a:cs typeface="Source Sans Pro"/>
              </a:rPr>
              <a:t>Shuffle: </a:t>
            </a:r>
            <a:r>
              <a:rPr lang="en-US" b="1" dirty="0"/>
              <a:t>The transfer of data between stages.</a:t>
            </a:r>
            <a:endParaRPr lang="en-US" i="1" dirty="0">
              <a:latin typeface="Source Sans Pro"/>
              <a:cs typeface="Source Sans Pro"/>
            </a:endParaRPr>
          </a:p>
          <a:p>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stage corresponds to a collection </a:t>
            </a:r>
            <a:r>
              <a:rPr lang="en-US" sz="1200" b="0" i="0" kern="1200" dirty="0" err="1">
                <a:solidFill>
                  <a:schemeClr val="tx1"/>
                </a:solidFill>
                <a:effectLst/>
                <a:latin typeface="+mn-lt"/>
                <a:ea typeface="+mn-ea"/>
                <a:cs typeface="+mn-cs"/>
              </a:rPr>
              <a:t>of</a:t>
            </a:r>
            <a:r>
              <a:rPr lang="en-US" sz="1200" b="0" i="1" kern="1200" dirty="0" err="1">
                <a:solidFill>
                  <a:schemeClr val="tx1"/>
                </a:solidFill>
                <a:effectLst/>
                <a:latin typeface="+mn-lt"/>
                <a:ea typeface="+mn-ea"/>
                <a:cs typeface="+mn-cs"/>
              </a:rPr>
              <a:t>tasks</a:t>
            </a:r>
            <a:r>
              <a:rPr lang="en-US" sz="1200" b="0" i="0" kern="1200" dirty="0">
                <a:solidFill>
                  <a:schemeClr val="tx1"/>
                </a:solidFill>
                <a:effectLst/>
                <a:latin typeface="+mn-lt"/>
                <a:ea typeface="+mn-ea"/>
                <a:cs typeface="+mn-cs"/>
              </a:rPr>
              <a:t> that all execute the same code, each on a different subset of the data. Each stage contains a sequence of transformations that can be completed without </a:t>
            </a:r>
            <a:r>
              <a:rPr lang="en-US" sz="1200" b="0" i="1" kern="1200" dirty="0">
                <a:solidFill>
                  <a:schemeClr val="tx1"/>
                </a:solidFill>
                <a:effectLst/>
                <a:latin typeface="+mn-lt"/>
                <a:ea typeface="+mn-ea"/>
                <a:cs typeface="+mn-cs"/>
              </a:rPr>
              <a:t>shuffling</a:t>
            </a:r>
            <a:r>
              <a:rPr lang="en-US" sz="1200" b="0" i="0" kern="1200" dirty="0">
                <a:solidFill>
                  <a:schemeClr val="tx1"/>
                </a:solidFill>
                <a:effectLst/>
                <a:latin typeface="+mn-lt"/>
                <a:ea typeface="+mn-ea"/>
                <a:cs typeface="+mn-cs"/>
              </a:rPr>
              <a:t> the full data.</a:t>
            </a:r>
          </a:p>
          <a:p>
            <a:endParaRPr lang="en-US" dirty="0"/>
          </a:p>
          <a:p>
            <a:endParaRPr lang="en-US" dirty="0"/>
          </a:p>
          <a:p>
            <a:r>
              <a:rPr lang="en-US" dirty="0"/>
              <a:t>The set of stages produced for a particular action is termed a  job . In each case when we invoke actions such as  count , we are creating a job composed of one or more stages.</a:t>
            </a:r>
          </a:p>
          <a:p>
            <a:endParaRPr lang="en-US" dirty="0"/>
          </a:p>
          <a:p>
            <a:r>
              <a:rPr lang="en-US" dirty="0"/>
              <a:t>Once the stage graph is defined, tasks are created and dispatched to an internal scheduler</a:t>
            </a:r>
          </a:p>
          <a:p>
            <a:r>
              <a:rPr lang="en-US" dirty="0"/>
              <a:t>which varies depending on the deployment mode being used. Stages in the physical plan</a:t>
            </a:r>
          </a:p>
          <a:p>
            <a:r>
              <a:rPr lang="en-US" dirty="0"/>
              <a:t>can depend on each other, based on the RDD lineage, so they will be executed in a</a:t>
            </a:r>
          </a:p>
          <a:p>
            <a:r>
              <a:rPr lang="en-US" dirty="0"/>
              <a:t>specific order. For instance a stage that outputs shuffle data most occur before one that</a:t>
            </a:r>
          </a:p>
          <a:p>
            <a:r>
              <a:rPr lang="en-US" dirty="0"/>
              <a:t>relies on that data being present.</a:t>
            </a:r>
          </a:p>
          <a:p>
            <a:endParaRPr lang="en-US" dirty="0"/>
          </a:p>
          <a:p>
            <a:endParaRPr lang="en-US" dirty="0"/>
          </a:p>
        </p:txBody>
      </p:sp>
    </p:spTree>
    <p:extLst>
      <p:ext uri="{BB962C8B-B14F-4D97-AF65-F5344CB8AC3E}">
        <p14:creationId xmlns:p14="http://schemas.microsoft.com/office/powerpoint/2010/main" val="2842234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DAG Scheduler only understands narrow vs. wide dependencies… so shuffle stage boundaries…</a:t>
            </a:r>
          </a:p>
          <a:p>
            <a:endParaRPr lang="en-US" dirty="0"/>
          </a:p>
          <a:p>
            <a:r>
              <a:rPr lang="en-US" dirty="0"/>
              <a:t>The DAG Scheduler splits the graph into</a:t>
            </a:r>
            <a:r>
              <a:rPr lang="en-US" baseline="0" dirty="0"/>
              <a:t> multiple stages. Stage boundaries are wide dependencies (so operations that you cannot pipeline). </a:t>
            </a:r>
          </a:p>
          <a:p>
            <a:endParaRPr lang="en-US" dirty="0"/>
          </a:p>
          <a:p>
            <a:r>
              <a:rPr lang="en-US" dirty="0"/>
              <a:t>Narrow dependencies </a:t>
            </a:r>
          </a:p>
          <a:p>
            <a:r>
              <a:rPr lang="en-US" dirty="0"/>
              <a:t>	– allow for pipelined execution on one cluster node </a:t>
            </a:r>
          </a:p>
          <a:p>
            <a:r>
              <a:rPr lang="en-US" dirty="0"/>
              <a:t>	– easy fault recovery </a:t>
            </a:r>
          </a:p>
          <a:p>
            <a:endParaRPr lang="en-US" dirty="0"/>
          </a:p>
          <a:p>
            <a:r>
              <a:rPr lang="en-US" dirty="0"/>
              <a:t>• Wide dependencies </a:t>
            </a:r>
          </a:p>
          <a:p>
            <a:r>
              <a:rPr lang="en-US" dirty="0"/>
              <a:t>	– require data from all parent partitions to be available and to be shuffled across the nodes </a:t>
            </a:r>
          </a:p>
          <a:p>
            <a:r>
              <a:rPr lang="en-US" dirty="0"/>
              <a:t>	– a single failed node might cause a complete </a:t>
            </a:r>
            <a:r>
              <a:rPr lang="en-US" dirty="0" err="1"/>
              <a:t>reexecution</a:t>
            </a:r>
            <a:r>
              <a:rPr lang="en-US" dirty="0"/>
              <a:t>. </a:t>
            </a:r>
          </a:p>
        </p:txBody>
      </p:sp>
    </p:spTree>
    <p:extLst>
      <p:ext uri="{BB962C8B-B14F-4D97-AF65-F5344CB8AC3E}">
        <p14:creationId xmlns:p14="http://schemas.microsoft.com/office/powerpoint/2010/main" val="408704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4:40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079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Spark Standalone</a:t>
            </a:r>
          </a:p>
          <a:p>
            <a:pPr marL="628650" lvl="1" indent="-171450">
              <a:buFont typeface="Arial" panose="020B0604020202020204" pitchFamily="34" charset="0"/>
              <a:buChar char="•"/>
            </a:pPr>
            <a:r>
              <a:rPr lang="en-US" dirty="0"/>
              <a:t>Install</a:t>
            </a:r>
            <a:r>
              <a:rPr lang="en-US" baseline="0" dirty="0"/>
              <a:t> spark binaries on all worker nodes</a:t>
            </a:r>
          </a:p>
          <a:p>
            <a:pPr marL="628650" lvl="1" indent="-171450">
              <a:buFont typeface="Arial" panose="020B0604020202020204" pitchFamily="34" charset="0"/>
              <a:buChar char="•"/>
            </a:pPr>
            <a:r>
              <a:rPr lang="en-US" baseline="0" dirty="0"/>
              <a:t>Spark applications on standalone contain driver, executor, tasks</a:t>
            </a:r>
          </a:p>
          <a:p>
            <a:pPr marL="628650" lvl="1" indent="-171450">
              <a:buFont typeface="Arial" panose="020B0604020202020204" pitchFamily="34" charset="0"/>
              <a:buChar char="•"/>
            </a:pPr>
            <a:r>
              <a:rPr lang="en-US" baseline="0" dirty="0"/>
              <a:t>Driver connects to cluster using Spark Session</a:t>
            </a:r>
          </a:p>
          <a:p>
            <a:pPr marL="628650" lvl="1" indent="-171450">
              <a:buFont typeface="Arial" panose="020B0604020202020204" pitchFamily="34" charset="0"/>
              <a:buChar char="•"/>
            </a:pPr>
            <a:r>
              <a:rPr lang="en-US" baseline="0" dirty="0"/>
              <a:t>Spark Sessions uses master to acquire compute resources on workers</a:t>
            </a:r>
          </a:p>
          <a:p>
            <a:pPr marL="628650" lvl="1" indent="-171450">
              <a:buFont typeface="Arial" panose="020B0604020202020204" pitchFamily="34" charset="0"/>
              <a:buChar char="•"/>
            </a:pPr>
            <a:r>
              <a:rPr lang="en-US" baseline="0" dirty="0"/>
              <a:t>Spark session launches executors on worker nodes and sends application code (as tasks) through driver</a:t>
            </a:r>
          </a:p>
          <a:p>
            <a:pPr marL="628650" lvl="1" indent="-171450">
              <a:buFont typeface="Arial" panose="020B0604020202020204" pitchFamily="34" charset="0"/>
              <a:buChar char="•"/>
            </a:pPr>
            <a:r>
              <a:rPr lang="en-US" baseline="0" dirty="0"/>
              <a:t>Started using launch scripts (start-master.sh), uses </a:t>
            </a:r>
            <a:r>
              <a:rPr lang="en-US" baseline="0" dirty="0" err="1"/>
              <a:t>conf</a:t>
            </a:r>
            <a:r>
              <a:rPr lang="en-US" baseline="0" dirty="0"/>
              <a:t> file containing hostnames in Spark directory</a:t>
            </a:r>
          </a:p>
          <a:p>
            <a:pPr marL="171450" lvl="0" indent="-171450">
              <a:buFont typeface="Arial" panose="020B0604020202020204" pitchFamily="34" charset="0"/>
              <a:buChar char="•"/>
            </a:pPr>
            <a:r>
              <a:rPr lang="en-US" baseline="0" dirty="0"/>
              <a:t>Using YARN</a:t>
            </a:r>
          </a:p>
          <a:p>
            <a:pPr marL="628650" lvl="1" indent="-171450">
              <a:buFont typeface="Arial" panose="020B0604020202020204" pitchFamily="34" charset="0"/>
              <a:buChar char="•"/>
            </a:pPr>
            <a:r>
              <a:rPr lang="en-US" baseline="0" dirty="0"/>
              <a:t>Client application submits a job to the resource manager (i.e., a spark submit script)</a:t>
            </a:r>
          </a:p>
          <a:p>
            <a:pPr marL="628650" lvl="1" indent="-171450">
              <a:buFont typeface="Arial" panose="020B0604020202020204" pitchFamily="34" charset="0"/>
              <a:buChar char="•"/>
            </a:pPr>
            <a:r>
              <a:rPr lang="en-US" baseline="0" dirty="0"/>
              <a:t>Application master created per application</a:t>
            </a:r>
          </a:p>
          <a:p>
            <a:pPr marL="628650" lvl="1" indent="-171450">
              <a:buFont typeface="Arial" panose="020B0604020202020204" pitchFamily="34" charset="0"/>
              <a:buChar char="•"/>
            </a:pPr>
            <a:r>
              <a:rPr lang="en-US" baseline="0" dirty="0"/>
              <a:t>Application master negotiates resources with the RM. RM Creates containers on nodes</a:t>
            </a:r>
          </a:p>
          <a:p>
            <a:pPr marL="628650" lvl="1" indent="-171450">
              <a:buFont typeface="Arial" panose="020B0604020202020204" pitchFamily="34" charset="0"/>
              <a:buChar char="•"/>
            </a:pPr>
            <a:r>
              <a:rPr lang="en-US" baseline="0" dirty="0"/>
              <a:t>AM works with NMs to execute jobs in containers</a:t>
            </a:r>
          </a:p>
          <a:p>
            <a:pPr marL="628650" lvl="1" indent="-171450">
              <a:buFont typeface="Arial" panose="020B0604020202020204" pitchFamily="34" charset="0"/>
              <a:buChar char="•"/>
            </a:pPr>
            <a:r>
              <a:rPr lang="en-US" baseline="0" dirty="0"/>
              <a:t>AM runs on one of </a:t>
            </a:r>
            <a:r>
              <a:rPr lang="en-US" baseline="0"/>
              <a:t>the machines running a NM</a:t>
            </a:r>
          </a:p>
          <a:p>
            <a:pPr marL="628650" lvl="1" indent="-171450">
              <a:buFont typeface="Arial" panose="020B0604020202020204" pitchFamily="34" charset="0"/>
              <a:buChar char="•"/>
            </a:pPr>
            <a:endParaRPr lang="en-US" baseline="0" dirty="0"/>
          </a:p>
        </p:txBody>
      </p:sp>
    </p:spTree>
    <p:extLst>
      <p:ext uri="{BB962C8B-B14F-4D97-AF65-F5344CB8AC3E}">
        <p14:creationId xmlns:p14="http://schemas.microsoft.com/office/powerpoint/2010/main" val="3798455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4:40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29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4:40 AM</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436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351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926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gradFill>
                  <a:gsLst>
                    <a:gs pos="2917">
                      <a:schemeClr val="tx1"/>
                    </a:gs>
                    <a:gs pos="30000">
                      <a:schemeClr val="tx1"/>
                    </a:gs>
                  </a:gsLst>
                  <a:lin ang="5400000" scaled="0"/>
                </a:gradFill>
                <a:latin typeface="+mn-lt"/>
                <a:ea typeface="+mn-ea"/>
                <a:cs typeface="+mn-cs"/>
              </a:rPr>
              <a:t>The driver also delivers the RDD graphs to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n-US" sz="1200" kern="1200" dirty="0">
                <a:gradFill>
                  <a:gsLst>
                    <a:gs pos="2917">
                      <a:schemeClr val="tx1"/>
                    </a:gs>
                    <a:gs pos="30000">
                      <a:schemeClr val="tx1"/>
                    </a:gs>
                  </a:gsLst>
                  <a:lin ang="5400000" scaled="0"/>
                </a:gradFill>
                <a:latin typeface="+mn-lt"/>
                <a:ea typeface="+mn-ea"/>
                <a:cs typeface="+mn-cs"/>
              </a:rPr>
              <a:t>As you submit transformations on RDDs, Spark keeps track of the lineage graph, i.e., the set of dependencies between RDDs and contains all the information to compute each RDD on demand in case of recovery.</a:t>
            </a:r>
          </a:p>
          <a:p>
            <a:r>
              <a:rPr lang="en-US" dirty="0"/>
              <a:t>&amp; </a:t>
            </a:r>
          </a:p>
        </p:txBody>
      </p:sp>
    </p:spTree>
    <p:extLst>
      <p:ext uri="{BB962C8B-B14F-4D97-AF65-F5344CB8AC3E}">
        <p14:creationId xmlns:p14="http://schemas.microsoft.com/office/powerpoint/2010/main" val="1882244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2917">
                      <a:schemeClr val="tx1"/>
                    </a:gs>
                    <a:gs pos="30000">
                      <a:schemeClr val="tx1"/>
                    </a:gs>
                  </a:gsLst>
                  <a:lin ang="5400000" scaled="0"/>
                </a:gradFill>
                <a:latin typeface="+mn-lt"/>
                <a:ea typeface="+mn-ea"/>
                <a:cs typeface="+mn-cs"/>
              </a:rPr>
              <a:t>Executors are launched once at the beginning of a Spark application and typically the run for the entire lifetime of an application</a:t>
            </a:r>
          </a:p>
          <a:p>
            <a:endParaRPr lang="en-US" dirty="0"/>
          </a:p>
        </p:txBody>
      </p:sp>
    </p:spTree>
    <p:extLst>
      <p:ext uri="{BB962C8B-B14F-4D97-AF65-F5344CB8AC3E}">
        <p14:creationId xmlns:p14="http://schemas.microsoft.com/office/powerpoint/2010/main" val="145549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31482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3930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113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7653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039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241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6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73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592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643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68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17790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3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197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37642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060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65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7512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00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87872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87342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368453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2889190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171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585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524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8630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9936460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149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633233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8178941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0326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78046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515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60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9517078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21722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42956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34646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8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5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03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2879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5999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6/12/17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35150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331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5861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704658"/>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3885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673744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08377091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2295739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996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49828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1657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8953648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7063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12089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6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170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19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slideLayout" Target="../slideLayouts/slideLayout62.xml"/><Relationship Id="rId9" Type="http://schemas.openxmlformats.org/officeDocument/2006/relationships/slideLayout" Target="../slideLayouts/slideLayout39.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33" Type="http://schemas.openxmlformats.org/officeDocument/2006/relationships/slideLayout" Target="../slideLayouts/slideLayout63.xml"/><Relationship Id="rId34"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670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74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7111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40" r:id="rId29"/>
    <p:sldLayoutId id="2147483741" r:id="rId30"/>
    <p:sldLayoutId id="2147483728" r:id="rId31"/>
    <p:sldLayoutId id="2147483733" r:id="rId32"/>
    <p:sldLayoutId id="2147483738"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Architecture</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1570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4" name="TextBox 3"/>
          <p:cNvSpPr txBox="1"/>
          <p:nvPr/>
        </p:nvSpPr>
        <p:spPr>
          <a:xfrm>
            <a:off x="959005" y="1464527"/>
            <a:ext cx="6988098" cy="3984702"/>
          </a:xfrm>
          <a:prstGeom prst="rect">
            <a:avLst/>
          </a:prstGeom>
          <a:noFill/>
        </p:spPr>
        <p:txBody>
          <a:bodyPr wrap="square" lIns="182880" tIns="146304" rIns="182880" bIns="146304" rtlCol="0">
            <a:noAutofit/>
          </a:bodyPr>
          <a:lstStyle/>
          <a:p>
            <a:r>
              <a:rPr lang="en-US" sz="2400" dirty="0">
                <a:solidFill>
                  <a:srgbClr val="00B050"/>
                </a:solidFill>
                <a:latin typeface="+mj-lt"/>
              </a:rPr>
              <a:t>Job: The work required to compute an RDD</a:t>
            </a:r>
          </a:p>
          <a:p>
            <a:endParaRPr lang="en-US" sz="2400" dirty="0">
              <a:latin typeface="+mj-lt"/>
            </a:endParaRPr>
          </a:p>
          <a:p>
            <a:r>
              <a:rPr lang="en-US" sz="2400" dirty="0">
                <a:solidFill>
                  <a:schemeClr val="accent1">
                    <a:lumMod val="75000"/>
                  </a:schemeClr>
                </a:solidFill>
                <a:latin typeface="+mj-lt"/>
              </a:rPr>
              <a:t>Stage: A wave of work within a job, corresponding to one or more pipelined RDD’s</a:t>
            </a:r>
          </a:p>
          <a:p>
            <a:endParaRPr lang="en-US" sz="2400" dirty="0">
              <a:latin typeface="+mj-lt"/>
            </a:endParaRPr>
          </a:p>
          <a:p>
            <a:r>
              <a:rPr lang="en-US" sz="2400" dirty="0">
                <a:latin typeface="+mj-lt"/>
              </a:rPr>
              <a:t>Tasks: A unit of work within a stage, corresponding to one RDD partition</a:t>
            </a:r>
          </a:p>
          <a:p>
            <a:endParaRPr lang="en-US" sz="2400" dirty="0">
              <a:latin typeface="+mj-lt"/>
            </a:endParaRPr>
          </a:p>
          <a:p>
            <a:r>
              <a:rPr lang="en-US" sz="2400" dirty="0">
                <a:solidFill>
                  <a:schemeClr val="accent5">
                    <a:lumMod val="50000"/>
                  </a:schemeClr>
                </a:solidFill>
                <a:latin typeface="+mj-lt"/>
              </a:rPr>
              <a:t>Shuffle: The transfer of data between stages</a:t>
            </a:r>
          </a:p>
          <a:p>
            <a:endParaRPr lang="en-US" sz="2400" dirty="0">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389997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Spark Driver – runs on the master node and declares transformations and actions on the data.</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Driver creates the </a:t>
            </a:r>
            <a:r>
              <a:rPr lang="en-US" sz="2400" dirty="0" err="1">
                <a:gradFill>
                  <a:gsLst>
                    <a:gs pos="2917">
                      <a:schemeClr val="tx1"/>
                    </a:gs>
                    <a:gs pos="30000">
                      <a:schemeClr val="tx1"/>
                    </a:gs>
                  </a:gsLst>
                  <a:lin ang="5400000" scaled="0"/>
                </a:gradFill>
                <a:latin typeface="+mj-lt"/>
              </a:rPr>
              <a:t>SparkContext</a:t>
            </a:r>
            <a:r>
              <a:rPr lang="en-US" sz="2400" dirty="0">
                <a:gradFill>
                  <a:gsLst>
                    <a:gs pos="2917">
                      <a:schemeClr val="tx1"/>
                    </a:gs>
                    <a:gs pos="30000">
                      <a:schemeClr val="tx1"/>
                    </a:gs>
                  </a:gsLst>
                  <a:lin ang="5400000" scaled="0"/>
                </a:gradFill>
                <a:latin typeface="+mj-lt"/>
              </a:rPr>
              <a:t>/Spark Session, connected to a given Spark Master.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As you submit transformations on RDDs, Spark keeps track of the lineage graph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Accumulators – provide a simple syntax for aggregating values from worker nodes back to the driver program.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Broadcast variables – a second kind of shared variable, allows Spark to efficiently send a large, read-only value to all the worker nodes for use in one or more Spark operations.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Pipe: a method on RDDs that allow us to write parts of jobs with any language we wat as long as it can read and write to Unix standard streams.</a:t>
            </a:r>
          </a:p>
        </p:txBody>
      </p:sp>
    </p:spTree>
    <p:extLst>
      <p:ext uri="{BB962C8B-B14F-4D97-AF65-F5344CB8AC3E}">
        <p14:creationId xmlns:p14="http://schemas.microsoft.com/office/powerpoint/2010/main" val="413356052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 Executors, Stages, and Tasks</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 worker processes responsible for running the individual tasks in a given Spark job.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Executors have two roles</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Run the tasks that make up the application and return the results to the driver</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Provide in-memory storage for RDDs that are cached by user programs.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Job: The work required to compute an RDD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Stage: A wave of work within a job, corresponding to one or more pipelined RDD’s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Tasks: A unit of work within a stage, corresponding to one RDD partition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Shuffle: The transfer of data between stages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76937684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Execution of an Application</a:t>
            </a:r>
          </a:p>
        </p:txBody>
      </p:sp>
      <p:sp>
        <p:nvSpPr>
          <p:cNvPr id="3" name="TextBox 2"/>
          <p:cNvSpPr txBox="1"/>
          <p:nvPr/>
        </p:nvSpPr>
        <p:spPr>
          <a:xfrm>
            <a:off x="268927" y="1409700"/>
            <a:ext cx="11653523" cy="4438650"/>
          </a:xfrm>
          <a:prstGeom prst="rect">
            <a:avLst/>
          </a:prstGeom>
          <a:noFill/>
        </p:spPr>
        <p:txBody>
          <a:bodyPr wrap="squar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When you submit a Spark Application, the program gets translated into a physical execution </a:t>
            </a:r>
          </a:p>
          <a:p>
            <a:pPr algn="ctr">
              <a:lnSpc>
                <a:spcPct val="90000"/>
              </a:lnSpc>
              <a:spcAft>
                <a:spcPts val="600"/>
              </a:spcAft>
            </a:pPr>
            <a:r>
              <a:rPr lang="en-US" sz="4000" b="1" dirty="0">
                <a:gradFill>
                  <a:gsLst>
                    <a:gs pos="2917">
                      <a:schemeClr val="tx1"/>
                    </a:gs>
                    <a:gs pos="30000">
                      <a:schemeClr val="tx1"/>
                    </a:gs>
                  </a:gsLst>
                  <a:lin ang="5400000" scaled="0"/>
                </a:gradFill>
                <a:latin typeface="+mj-lt"/>
              </a:rPr>
              <a:t>Application -&gt; Jobs -&gt; Stages -&gt; Tasks</a:t>
            </a:r>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a:p>
            <a:pPr algn="ctr">
              <a:lnSpc>
                <a:spcPct val="90000"/>
              </a:lnSpc>
              <a:spcAft>
                <a:spcPts val="600"/>
              </a:spcAft>
            </a:pPr>
            <a:endParaRPr lang="en-US" dirty="0"/>
          </a:p>
          <a:p>
            <a:pPr algn="ctr">
              <a:lnSpc>
                <a:spcPct val="90000"/>
              </a:lnSpc>
              <a:spcAft>
                <a:spcPts val="600"/>
              </a:spcAft>
            </a:pPr>
            <a:endParaRPr lang="en-US" sz="4000" b="1" dirty="0">
              <a:gradFill>
                <a:gsLst>
                  <a:gs pos="2917">
                    <a:schemeClr val="tx1"/>
                  </a:gs>
                  <a:gs pos="30000">
                    <a:schemeClr val="tx1"/>
                  </a:gs>
                </a:gsLst>
                <a:lin ang="5400000" scaled="0"/>
              </a:gradFill>
              <a:latin typeface="+mj-lt"/>
            </a:endParaRPr>
          </a:p>
        </p:txBody>
      </p:sp>
      <p:sp>
        <p:nvSpPr>
          <p:cNvPr id="20" name="Rounded Rectangle 19"/>
          <p:cNvSpPr/>
          <p:nvPr/>
        </p:nvSpPr>
        <p:spPr>
          <a:xfrm>
            <a:off x="2007724" y="3087746"/>
            <a:ext cx="3376127" cy="2973994"/>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mj-lt"/>
                <a:cs typeface="Source Sans Pro Light"/>
              </a:rPr>
              <a:t>Spark Application</a:t>
            </a:r>
          </a:p>
          <a:p>
            <a:pPr algn="ctr"/>
            <a:endParaRPr lang="en-US" b="1" dirty="0">
              <a:solidFill>
                <a:schemeClr val="tx1"/>
              </a:solidFill>
              <a:latin typeface="+mj-lt"/>
              <a:cs typeface="Source Sans Pro Light"/>
            </a:endParaRPr>
          </a:p>
          <a:p>
            <a:pPr algn="ctr"/>
            <a:r>
              <a:rPr lang="en-US" b="1" dirty="0">
                <a:solidFill>
                  <a:schemeClr val="tx1"/>
                </a:solidFill>
                <a:latin typeface="+mj-lt"/>
                <a:cs typeface="Source Sans Pro Light"/>
              </a:rPr>
              <a:t>                          …</a:t>
            </a:r>
          </a:p>
          <a:p>
            <a:pPr algn="ctr"/>
            <a:endParaRPr lang="en-US" b="1" dirty="0">
              <a:solidFill>
                <a:schemeClr val="tx1"/>
              </a:solidFill>
              <a:latin typeface="+mj-lt"/>
              <a:cs typeface="Source Sans Pro Light"/>
            </a:endParaRPr>
          </a:p>
        </p:txBody>
      </p:sp>
      <p:sp>
        <p:nvSpPr>
          <p:cNvPr id="21" name="Rounded Rectangle 20"/>
          <p:cNvSpPr/>
          <p:nvPr/>
        </p:nvSpPr>
        <p:spPr>
          <a:xfrm>
            <a:off x="2224540" y="4636701"/>
            <a:ext cx="1022130" cy="1068779"/>
          </a:xfrm>
          <a:prstGeom prst="roundRect">
            <a:avLst/>
          </a:prstGeom>
          <a:solidFill>
            <a:srgbClr val="FFFFFF"/>
          </a:solidFill>
          <a:ln w="38100" cmpd="sng">
            <a:solidFill>
              <a:srgbClr val="2B2B2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sp>
        <p:nvSpPr>
          <p:cNvPr id="22" name="Rounded Rectangle 21"/>
          <p:cNvSpPr/>
          <p:nvPr/>
        </p:nvSpPr>
        <p:spPr>
          <a:xfrm>
            <a:off x="3399082" y="4649691"/>
            <a:ext cx="1022130" cy="1068779"/>
          </a:xfrm>
          <a:prstGeom prst="roundRect">
            <a:avLst/>
          </a:prstGeom>
          <a:solidFill>
            <a:srgbClr val="FFFFFF"/>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Job</a:t>
            </a:r>
          </a:p>
        </p:txBody>
      </p:sp>
      <p:cxnSp>
        <p:nvCxnSpPr>
          <p:cNvPr id="23" name="Straight Arrow Connector 22"/>
          <p:cNvCxnSpPr/>
          <p:nvPr/>
        </p:nvCxnSpPr>
        <p:spPr>
          <a:xfrm flipH="1">
            <a:off x="4516589" y="4249462"/>
            <a:ext cx="1688064" cy="604093"/>
          </a:xfrm>
          <a:prstGeom prst="straightConnector1">
            <a:avLst/>
          </a:prstGeom>
          <a:ln w="38100" cmpd="sng">
            <a:solidFill>
              <a:srgbClr val="2B2B2B"/>
            </a:solidFill>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220140" y="3536942"/>
            <a:ext cx="2121695" cy="1347591"/>
          </a:xfrm>
          <a:prstGeom prst="ellipse">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Invoked by an Action</a:t>
            </a:r>
          </a:p>
        </p:txBody>
      </p:sp>
      <p:sp>
        <p:nvSpPr>
          <p:cNvPr id="25" name="Rounded Rectangle 24"/>
          <p:cNvSpPr/>
          <p:nvPr/>
        </p:nvSpPr>
        <p:spPr>
          <a:xfrm>
            <a:off x="6808639" y="513236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6" name="Rounded Rectangle 25"/>
          <p:cNvSpPr/>
          <p:nvPr/>
        </p:nvSpPr>
        <p:spPr>
          <a:xfrm>
            <a:off x="9407957" y="5114382"/>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7" name="Rounded Rectangle 26"/>
          <p:cNvSpPr/>
          <p:nvPr/>
        </p:nvSpPr>
        <p:spPr>
          <a:xfrm>
            <a:off x="8104596" y="5127375"/>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sp>
        <p:nvSpPr>
          <p:cNvPr id="28" name="Rounded Rectangle 27"/>
          <p:cNvSpPr/>
          <p:nvPr/>
        </p:nvSpPr>
        <p:spPr>
          <a:xfrm>
            <a:off x="6821656" y="5857897"/>
            <a:ext cx="1176998" cy="604092"/>
          </a:xfrm>
          <a:prstGeom prst="roundRect">
            <a:avLst/>
          </a:prstGeom>
          <a:solidFill>
            <a:srgbClr val="FFFFFF"/>
          </a:solidFill>
          <a:ln w="38100" cmpd="sng">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latin typeface="+mj-lt"/>
                <a:cs typeface="Source Sans Pro Light"/>
              </a:rPr>
              <a:t>Stages</a:t>
            </a:r>
          </a:p>
        </p:txBody>
      </p:sp>
      <p:cxnSp>
        <p:nvCxnSpPr>
          <p:cNvPr id="32" name="Straight Arrow Connector 31"/>
          <p:cNvCxnSpPr>
            <a:stCxn id="22" idx="3"/>
            <a:endCxn id="25" idx="1"/>
          </p:cNvCxnSpPr>
          <p:nvPr/>
        </p:nvCxnSpPr>
        <p:spPr>
          <a:xfrm>
            <a:off x="4421212" y="5184081"/>
            <a:ext cx="2387427" cy="25033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3"/>
            <a:endCxn id="28" idx="1"/>
          </p:cNvCxnSpPr>
          <p:nvPr/>
        </p:nvCxnSpPr>
        <p:spPr>
          <a:xfrm>
            <a:off x="4421212" y="5184081"/>
            <a:ext cx="2400444" cy="975862"/>
          </a:xfrm>
          <a:prstGeom prst="straightConnector1">
            <a:avLst/>
          </a:prstGeom>
          <a:ln w="38100" cmpd="sng">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4473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Process</a:t>
            </a:r>
          </a:p>
        </p:txBody>
      </p:sp>
      <p:cxnSp>
        <p:nvCxnSpPr>
          <p:cNvPr id="4" name="Straight Arrow Connector 3"/>
          <p:cNvCxnSpPr/>
          <p:nvPr/>
        </p:nvCxnSpPr>
        <p:spPr>
          <a:xfrm>
            <a:off x="4866689" y="3708426"/>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75170" y="2398786"/>
            <a:ext cx="630784" cy="44464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50571" y="2440599"/>
            <a:ext cx="663164" cy="81181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858370" y="2488549"/>
            <a:ext cx="646901" cy="12147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83112" y="290917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84646" y="331304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806087" y="3335210"/>
            <a:ext cx="715647" cy="329663"/>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861"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3" name="Rectangle 12"/>
          <p:cNvSpPr/>
          <p:nvPr/>
        </p:nvSpPr>
        <p:spPr>
          <a:xfrm>
            <a:off x="1641945"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4" name="Rectangle 13"/>
          <p:cNvSpPr/>
          <p:nvPr/>
        </p:nvSpPr>
        <p:spPr>
          <a:xfrm>
            <a:off x="1042005" y="2945896"/>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15" name="Rectangle 14"/>
          <p:cNvSpPr/>
          <p:nvPr/>
        </p:nvSpPr>
        <p:spPr>
          <a:xfrm>
            <a:off x="1042005" y="3705891"/>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cxnSp>
        <p:nvCxnSpPr>
          <p:cNvPr id="16" name="Straight Arrow Connector 15"/>
          <p:cNvCxnSpPr>
            <a:stCxn id="12" idx="2"/>
            <a:endCxn id="14" idx="0"/>
          </p:cNvCxnSpPr>
          <p:nvPr/>
        </p:nvCxnSpPr>
        <p:spPr>
          <a:xfrm>
            <a:off x="961341" y="2586789"/>
            <a:ext cx="575144" cy="359107"/>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0"/>
          </p:cNvCxnSpPr>
          <p:nvPr/>
        </p:nvCxnSpPr>
        <p:spPr>
          <a:xfrm flipH="1">
            <a:off x="1536485" y="2586788"/>
            <a:ext cx="560288"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a:off x="1536485" y="3346783"/>
            <a:ext cx="0"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280419" y="2185902"/>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0" name="Rounded Rectangle 19"/>
          <p:cNvSpPr/>
          <p:nvPr/>
        </p:nvSpPr>
        <p:spPr>
          <a:xfrm>
            <a:off x="3410097" y="2325189"/>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1" name="Rounded Rectangle 20"/>
          <p:cNvSpPr/>
          <p:nvPr/>
        </p:nvSpPr>
        <p:spPr>
          <a:xfrm>
            <a:off x="3406235" y="2766342"/>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2" name="Rounded Rectangle 21"/>
          <p:cNvSpPr/>
          <p:nvPr/>
        </p:nvSpPr>
        <p:spPr>
          <a:xfrm>
            <a:off x="3280419" y="3346783"/>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3" name="Rounded Rectangle 22"/>
          <p:cNvSpPr/>
          <p:nvPr/>
        </p:nvSpPr>
        <p:spPr>
          <a:xfrm>
            <a:off x="3410097" y="3486070"/>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4" name="Rounded Rectangle 23"/>
          <p:cNvSpPr/>
          <p:nvPr/>
        </p:nvSpPr>
        <p:spPr>
          <a:xfrm>
            <a:off x="3406235" y="3927223"/>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5" name="Rounded Rectangle 24"/>
          <p:cNvSpPr/>
          <p:nvPr/>
        </p:nvSpPr>
        <p:spPr>
          <a:xfrm>
            <a:off x="4439463" y="2650098"/>
            <a:ext cx="721895" cy="137641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6" name="Rounded Rectangle 25"/>
          <p:cNvSpPr/>
          <p:nvPr/>
        </p:nvSpPr>
        <p:spPr>
          <a:xfrm>
            <a:off x="4569141"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7" name="Rounded Rectangle 26"/>
          <p:cNvSpPr/>
          <p:nvPr/>
        </p:nvSpPr>
        <p:spPr>
          <a:xfrm>
            <a:off x="4565279"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8" name="Rounded Rectangle 27"/>
          <p:cNvSpPr/>
          <p:nvPr/>
        </p:nvSpPr>
        <p:spPr>
          <a:xfrm>
            <a:off x="4565279"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29" name="Rounded Rectangle 28"/>
          <p:cNvSpPr/>
          <p:nvPr/>
        </p:nvSpPr>
        <p:spPr>
          <a:xfrm>
            <a:off x="5506762" y="2650097"/>
            <a:ext cx="721895" cy="13764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0" name="Rounded Rectangle 29"/>
          <p:cNvSpPr/>
          <p:nvPr/>
        </p:nvSpPr>
        <p:spPr>
          <a:xfrm>
            <a:off x="5636440"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1" name="Rounded Rectangle 30"/>
          <p:cNvSpPr/>
          <p:nvPr/>
        </p:nvSpPr>
        <p:spPr>
          <a:xfrm>
            <a:off x="5632578"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32" name="Rounded Rectangle 31"/>
          <p:cNvSpPr/>
          <p:nvPr/>
        </p:nvSpPr>
        <p:spPr>
          <a:xfrm>
            <a:off x="5632578"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cxnSp>
        <p:nvCxnSpPr>
          <p:cNvPr id="33" name="Straight Arrow Connector 32"/>
          <p:cNvCxnSpPr/>
          <p:nvPr/>
        </p:nvCxnSpPr>
        <p:spPr>
          <a:xfrm flipV="1">
            <a:off x="3875170" y="3789482"/>
            <a:ext cx="630784" cy="29214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75170" y="2864598"/>
            <a:ext cx="646597" cy="526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876092" y="2894815"/>
            <a:ext cx="580789" cy="41736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63806" y="2958838"/>
            <a:ext cx="578982" cy="81186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7035386" y="2637721"/>
            <a:ext cx="1504569" cy="1509438"/>
          </a:xfrm>
          <a:prstGeom prst="roundRect">
            <a:avLst/>
          </a:prstGeom>
          <a:solidFill>
            <a:srgbClr val="E96C4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Source Sans Pro Light"/>
              </a:rPr>
              <a:t>Task Scheduler</a:t>
            </a:r>
          </a:p>
          <a:p>
            <a:pPr algn="ctr"/>
            <a:endParaRPr lang="en-US" sz="2000" dirty="0">
              <a:latin typeface="+mj-lt"/>
              <a:cs typeface="Source Sans Pro Light"/>
            </a:endParaRPr>
          </a:p>
          <a:p>
            <a:pPr algn="ctr"/>
            <a:endParaRPr lang="en-US" sz="2000" dirty="0">
              <a:latin typeface="+mj-lt"/>
              <a:cs typeface="Source Sans Pro Light"/>
            </a:endParaRPr>
          </a:p>
        </p:txBody>
      </p:sp>
      <p:cxnSp>
        <p:nvCxnSpPr>
          <p:cNvPr id="38" name="Straight Arrow Connector 37"/>
          <p:cNvCxnSpPr/>
          <p:nvPr/>
        </p:nvCxnSpPr>
        <p:spPr>
          <a:xfrm>
            <a:off x="6711437" y="3499271"/>
            <a:ext cx="2020656" cy="7217"/>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658272" y="3770702"/>
            <a:ext cx="2054194" cy="9188"/>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292554" y="2554484"/>
            <a:ext cx="2372498" cy="1846757"/>
          </a:xfrm>
          <a:prstGeom prst="rect">
            <a:avLst/>
          </a:prstGeom>
          <a:ln>
            <a:solidFill>
              <a:schemeClr val="tx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mj-lt"/>
              <a:cs typeface="Source Sans Pro Light"/>
            </a:endParaRPr>
          </a:p>
        </p:txBody>
      </p:sp>
      <p:sp>
        <p:nvSpPr>
          <p:cNvPr id="41" name="Rectangle 40"/>
          <p:cNvSpPr/>
          <p:nvPr/>
        </p:nvSpPr>
        <p:spPr>
          <a:xfrm>
            <a:off x="9498500" y="2702765"/>
            <a:ext cx="1952368" cy="617838"/>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Task threads</a:t>
            </a:r>
          </a:p>
        </p:txBody>
      </p:sp>
      <p:sp>
        <p:nvSpPr>
          <p:cNvPr id="42" name="Rectangle 41"/>
          <p:cNvSpPr/>
          <p:nvPr/>
        </p:nvSpPr>
        <p:spPr>
          <a:xfrm>
            <a:off x="9498500" y="3499270"/>
            <a:ext cx="1952368" cy="757667"/>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mj-lt"/>
                <a:cs typeface="Source Sans Pro Light"/>
              </a:rPr>
              <a:t>Block manager</a:t>
            </a:r>
          </a:p>
        </p:txBody>
      </p:sp>
      <p:sp>
        <p:nvSpPr>
          <p:cNvPr id="43" name="TextBox 42"/>
          <p:cNvSpPr txBox="1"/>
          <p:nvPr/>
        </p:nvSpPr>
        <p:spPr>
          <a:xfrm>
            <a:off x="317520" y="1370155"/>
            <a:ext cx="2357730" cy="523220"/>
          </a:xfrm>
          <a:prstGeom prst="rect">
            <a:avLst/>
          </a:prstGeom>
          <a:noFill/>
        </p:spPr>
        <p:txBody>
          <a:bodyPr wrap="square" rtlCol="0">
            <a:spAutoFit/>
          </a:bodyPr>
          <a:lstStyle/>
          <a:p>
            <a:r>
              <a:rPr lang="en-US" sz="2800" dirty="0">
                <a:solidFill>
                  <a:srgbClr val="0000FF"/>
                </a:solidFill>
                <a:latin typeface="+mj-lt"/>
                <a:cs typeface="Source Sans Pro Light"/>
              </a:rPr>
              <a:t>RDD Objects</a:t>
            </a:r>
          </a:p>
        </p:txBody>
      </p:sp>
      <p:sp>
        <p:nvSpPr>
          <p:cNvPr id="44" name="TextBox 43"/>
          <p:cNvSpPr txBox="1"/>
          <p:nvPr/>
        </p:nvSpPr>
        <p:spPr>
          <a:xfrm>
            <a:off x="3362813" y="1371828"/>
            <a:ext cx="2680939" cy="523220"/>
          </a:xfrm>
          <a:prstGeom prst="rect">
            <a:avLst/>
          </a:prstGeom>
          <a:noFill/>
        </p:spPr>
        <p:txBody>
          <a:bodyPr wrap="square" rtlCol="0">
            <a:spAutoFit/>
          </a:bodyPr>
          <a:lstStyle/>
          <a:p>
            <a:r>
              <a:rPr lang="en-US" sz="2800" dirty="0">
                <a:solidFill>
                  <a:srgbClr val="0000FF"/>
                </a:solidFill>
                <a:latin typeface="+mj-lt"/>
                <a:cs typeface="Source Sans Pro Light"/>
              </a:rPr>
              <a:t>DAG Scheduler</a:t>
            </a:r>
          </a:p>
        </p:txBody>
      </p:sp>
      <p:sp>
        <p:nvSpPr>
          <p:cNvPr id="45" name="TextBox 44"/>
          <p:cNvSpPr txBox="1"/>
          <p:nvPr/>
        </p:nvSpPr>
        <p:spPr>
          <a:xfrm>
            <a:off x="6552433" y="1371828"/>
            <a:ext cx="2597881" cy="523220"/>
          </a:xfrm>
          <a:prstGeom prst="rect">
            <a:avLst/>
          </a:prstGeom>
          <a:noFill/>
        </p:spPr>
        <p:txBody>
          <a:bodyPr wrap="square" rtlCol="0">
            <a:spAutoFit/>
          </a:bodyPr>
          <a:lstStyle/>
          <a:p>
            <a:r>
              <a:rPr lang="en-US" sz="2800" dirty="0">
                <a:solidFill>
                  <a:srgbClr val="0000FF"/>
                </a:solidFill>
                <a:latin typeface="+mj-lt"/>
                <a:cs typeface="Source Sans Pro Light"/>
              </a:rPr>
              <a:t>Task Scheduler</a:t>
            </a:r>
          </a:p>
        </p:txBody>
      </p:sp>
      <p:sp>
        <p:nvSpPr>
          <p:cNvPr id="46" name="TextBox 45"/>
          <p:cNvSpPr txBox="1"/>
          <p:nvPr/>
        </p:nvSpPr>
        <p:spPr>
          <a:xfrm>
            <a:off x="9721347" y="1371827"/>
            <a:ext cx="1527463" cy="523220"/>
          </a:xfrm>
          <a:prstGeom prst="rect">
            <a:avLst/>
          </a:prstGeom>
          <a:noFill/>
        </p:spPr>
        <p:txBody>
          <a:bodyPr wrap="square" rtlCol="0">
            <a:spAutoFit/>
          </a:bodyPr>
          <a:lstStyle/>
          <a:p>
            <a:r>
              <a:rPr lang="en-US" sz="2800" dirty="0">
                <a:solidFill>
                  <a:srgbClr val="0000FF"/>
                </a:solidFill>
                <a:latin typeface="+mj-lt"/>
                <a:cs typeface="Source Sans Pro Light"/>
              </a:rPr>
              <a:t>Executor</a:t>
            </a:r>
          </a:p>
        </p:txBody>
      </p:sp>
      <p:cxnSp>
        <p:nvCxnSpPr>
          <p:cNvPr id="47" name="Straight Connector 46"/>
          <p:cNvCxnSpPr/>
          <p:nvPr/>
        </p:nvCxnSpPr>
        <p:spPr>
          <a:xfrm>
            <a:off x="2965860"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88781"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001609" y="1625962"/>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2689768" y="319570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1" name="Right Arrow 50"/>
          <p:cNvSpPr/>
          <p:nvPr/>
        </p:nvSpPr>
        <p:spPr>
          <a:xfrm>
            <a:off x="6331151" y="3162748"/>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2" name="Right Arrow 51"/>
          <p:cNvSpPr/>
          <p:nvPr/>
        </p:nvSpPr>
        <p:spPr>
          <a:xfrm>
            <a:off x="8684278" y="3112553"/>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sp>
        <p:nvSpPr>
          <p:cNvPr id="53" name="Right Arrow 52"/>
          <p:cNvSpPr/>
          <p:nvPr/>
        </p:nvSpPr>
        <p:spPr>
          <a:xfrm rot="18848812">
            <a:off x="289113" y="420843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cs typeface="Source Sans Pro Light"/>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08" y="4747432"/>
            <a:ext cx="1201033" cy="375323"/>
          </a:xfrm>
          <a:prstGeom prst="rect">
            <a:avLst/>
          </a:prstGeom>
        </p:spPr>
      </p:pic>
      <p:sp>
        <p:nvSpPr>
          <p:cNvPr id="55" name="TextBox 54"/>
          <p:cNvSpPr txBox="1"/>
          <p:nvPr/>
        </p:nvSpPr>
        <p:spPr>
          <a:xfrm>
            <a:off x="789299" y="4293173"/>
            <a:ext cx="2458050" cy="1015663"/>
          </a:xfrm>
          <a:prstGeom prst="rect">
            <a:avLst/>
          </a:prstGeom>
          <a:noFill/>
        </p:spPr>
        <p:txBody>
          <a:bodyPr wrap="square" rtlCol="0">
            <a:spAutoFit/>
          </a:bodyPr>
          <a:lstStyle/>
          <a:p>
            <a:r>
              <a:rPr lang="en-US" sz="2000" dirty="0">
                <a:latin typeface="+mj-lt"/>
                <a:ea typeface="Anonymous Pro" panose="02060609030202000504" pitchFamily="49" charset="0"/>
                <a:cs typeface="Consolas"/>
              </a:rPr>
              <a:t>Rdd1.</a:t>
            </a:r>
            <a:r>
              <a:rPr lang="en-US" sz="2000" dirty="0">
                <a:solidFill>
                  <a:schemeClr val="accent4"/>
                </a:solidFill>
                <a:latin typeface="+mj-lt"/>
                <a:ea typeface="Anonymous Pro" panose="02060609030202000504" pitchFamily="49" charset="0"/>
                <a:cs typeface="Consolas"/>
              </a:rPr>
              <a:t>join(</a:t>
            </a:r>
            <a:r>
              <a:rPr lang="en-US" sz="2000" dirty="0">
                <a:latin typeface="+mj-lt"/>
                <a:ea typeface="Anonymous Pro" panose="02060609030202000504" pitchFamily="49" charset="0"/>
                <a:cs typeface="Consolas"/>
              </a:rPr>
              <a:t>rdd2</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err="1">
                <a:solidFill>
                  <a:schemeClr val="accent4"/>
                </a:solidFill>
                <a:latin typeface="+mj-lt"/>
                <a:ea typeface="Anonymous Pro" panose="02060609030202000504" pitchFamily="49" charset="0"/>
                <a:cs typeface="Consolas"/>
              </a:rPr>
              <a:t>groupBy</a:t>
            </a:r>
            <a:r>
              <a:rPr lang="en-US" sz="2000" dirty="0">
                <a:solidFill>
                  <a:schemeClr val="accent4"/>
                </a:solidFill>
                <a:latin typeface="+mj-lt"/>
                <a:ea typeface="Anonymous Pro" panose="02060609030202000504" pitchFamily="49" charset="0"/>
                <a:cs typeface="Consolas"/>
              </a:rPr>
              <a:t>(</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a:p>
            <a:r>
              <a:rPr lang="en-US" sz="2000" dirty="0">
                <a:latin typeface="+mj-lt"/>
                <a:ea typeface="Anonymous Pro" panose="02060609030202000504" pitchFamily="49" charset="0"/>
                <a:cs typeface="Consolas"/>
              </a:rPr>
              <a:t>	.</a:t>
            </a:r>
            <a:r>
              <a:rPr lang="en-US" sz="2000" dirty="0">
                <a:solidFill>
                  <a:schemeClr val="accent4"/>
                </a:solidFill>
                <a:latin typeface="+mj-lt"/>
                <a:ea typeface="Anonymous Pro" panose="02060609030202000504" pitchFamily="49" charset="0"/>
                <a:cs typeface="Consolas"/>
              </a:rPr>
              <a:t>filter(</a:t>
            </a:r>
            <a:r>
              <a:rPr lang="en-US" sz="2000" dirty="0">
                <a:latin typeface="+mj-lt"/>
                <a:ea typeface="Anonymous Pro" panose="02060609030202000504" pitchFamily="49" charset="0"/>
                <a:cs typeface="Consolas"/>
              </a:rPr>
              <a:t>…</a:t>
            </a:r>
            <a:r>
              <a:rPr lang="en-US" sz="2000" dirty="0">
                <a:solidFill>
                  <a:schemeClr val="accent4"/>
                </a:solidFill>
                <a:latin typeface="+mj-lt"/>
                <a:ea typeface="Anonymous Pro" panose="02060609030202000504" pitchFamily="49" charset="0"/>
                <a:cs typeface="Consolas"/>
              </a:rPr>
              <a:t>)</a:t>
            </a:r>
          </a:p>
        </p:txBody>
      </p:sp>
      <p:sp>
        <p:nvSpPr>
          <p:cNvPr id="56" name="TextBox 55"/>
          <p:cNvSpPr txBox="1"/>
          <p:nvPr/>
        </p:nvSpPr>
        <p:spPr>
          <a:xfrm>
            <a:off x="267039" y="5548845"/>
            <a:ext cx="2935388" cy="461665"/>
          </a:xfrm>
          <a:prstGeom prst="rect">
            <a:avLst/>
          </a:prstGeom>
          <a:noFill/>
        </p:spPr>
        <p:txBody>
          <a:bodyPr wrap="square" rtlCol="0">
            <a:spAutoFit/>
          </a:bodyPr>
          <a:lstStyle/>
          <a:p>
            <a:r>
              <a:rPr lang="en-US" sz="2400" dirty="0">
                <a:latin typeface="+mj-lt"/>
                <a:cs typeface="Source Sans Pro Light"/>
              </a:rPr>
              <a:t>- Build operator DAG</a:t>
            </a:r>
          </a:p>
        </p:txBody>
      </p:sp>
      <p:sp>
        <p:nvSpPr>
          <p:cNvPr id="57" name="TextBox 56"/>
          <p:cNvSpPr txBox="1"/>
          <p:nvPr/>
        </p:nvSpPr>
        <p:spPr>
          <a:xfrm>
            <a:off x="3499803" y="4606950"/>
            <a:ext cx="2617819"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Split graph into </a:t>
            </a:r>
            <a:r>
              <a:rPr lang="en-US" sz="2400" i="1" dirty="0">
                <a:latin typeface="+mj-lt"/>
                <a:cs typeface="Source Sans Pro Light"/>
              </a:rPr>
              <a:t>stages</a:t>
            </a:r>
            <a:r>
              <a:rPr lang="en-US" sz="2400" dirty="0">
                <a:latin typeface="+mj-lt"/>
                <a:cs typeface="Source Sans Pro Light"/>
              </a:rPr>
              <a:t> of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Submit each stage as ready</a:t>
            </a:r>
          </a:p>
        </p:txBody>
      </p:sp>
      <p:sp>
        <p:nvSpPr>
          <p:cNvPr id="58" name="TextBox 57"/>
          <p:cNvSpPr txBox="1"/>
          <p:nvPr/>
        </p:nvSpPr>
        <p:spPr>
          <a:xfrm>
            <a:off x="9410906" y="4681994"/>
            <a:ext cx="2238242" cy="1569660"/>
          </a:xfrm>
          <a:prstGeom prst="rect">
            <a:avLst/>
          </a:prstGeom>
          <a:noFill/>
        </p:spPr>
        <p:txBody>
          <a:bodyPr wrap="square" rtlCol="0">
            <a:spAutoFit/>
          </a:bodyPr>
          <a:lstStyle/>
          <a:p>
            <a:pPr marL="285750" indent="-285750">
              <a:buFontTx/>
              <a:buChar char="-"/>
            </a:pPr>
            <a:r>
              <a:rPr lang="en-US" sz="2400" dirty="0">
                <a:latin typeface="+mj-lt"/>
                <a:cs typeface="Source Sans Pro Light"/>
              </a:rPr>
              <a:t>Execute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Store and serve blocks</a:t>
            </a:r>
          </a:p>
        </p:txBody>
      </p:sp>
      <p:sp>
        <p:nvSpPr>
          <p:cNvPr id="59" name="TextBox 58"/>
          <p:cNvSpPr txBox="1"/>
          <p:nvPr/>
        </p:nvSpPr>
        <p:spPr>
          <a:xfrm>
            <a:off x="2482422" y="2714030"/>
            <a:ext cx="1003760" cy="584776"/>
          </a:xfrm>
          <a:prstGeom prst="rect">
            <a:avLst/>
          </a:prstGeom>
          <a:noFill/>
        </p:spPr>
        <p:txBody>
          <a:bodyPr wrap="square" rtlCol="0">
            <a:spAutoFit/>
          </a:bodyPr>
          <a:lstStyle/>
          <a:p>
            <a:r>
              <a:rPr lang="en-US" sz="3200" dirty="0">
                <a:solidFill>
                  <a:schemeClr val="accent4"/>
                </a:solidFill>
                <a:latin typeface="+mj-lt"/>
                <a:cs typeface="Source Sans Pro Light"/>
              </a:rPr>
              <a:t>DAG</a:t>
            </a:r>
            <a:endParaRPr lang="en-US" sz="2800" dirty="0">
              <a:solidFill>
                <a:schemeClr val="accent4"/>
              </a:solidFill>
              <a:latin typeface="+mj-lt"/>
              <a:cs typeface="Source Sans Pro Light"/>
            </a:endParaRPr>
          </a:p>
        </p:txBody>
      </p:sp>
      <p:sp>
        <p:nvSpPr>
          <p:cNvPr id="60" name="TextBox 59"/>
          <p:cNvSpPr txBox="1"/>
          <p:nvPr/>
        </p:nvSpPr>
        <p:spPr>
          <a:xfrm>
            <a:off x="5864964" y="2067794"/>
            <a:ext cx="1611158" cy="584776"/>
          </a:xfrm>
          <a:prstGeom prst="rect">
            <a:avLst/>
          </a:prstGeom>
          <a:noFill/>
        </p:spPr>
        <p:txBody>
          <a:bodyPr wrap="square" rtlCol="0">
            <a:spAutoFit/>
          </a:bodyPr>
          <a:lstStyle/>
          <a:p>
            <a:r>
              <a:rPr lang="en-US" sz="3200" dirty="0">
                <a:solidFill>
                  <a:schemeClr val="accent4"/>
                </a:solidFill>
                <a:latin typeface="+mj-lt"/>
                <a:cs typeface="Source Sans Pro Light"/>
              </a:rPr>
              <a:t>TaskSet</a:t>
            </a:r>
          </a:p>
        </p:txBody>
      </p:sp>
      <p:sp>
        <p:nvSpPr>
          <p:cNvPr id="61" name="TextBox 60"/>
          <p:cNvSpPr txBox="1"/>
          <p:nvPr/>
        </p:nvSpPr>
        <p:spPr>
          <a:xfrm>
            <a:off x="8519373" y="1996748"/>
            <a:ext cx="991756" cy="584776"/>
          </a:xfrm>
          <a:prstGeom prst="rect">
            <a:avLst/>
          </a:prstGeom>
          <a:noFill/>
        </p:spPr>
        <p:txBody>
          <a:bodyPr wrap="square" rtlCol="0">
            <a:spAutoFit/>
          </a:bodyPr>
          <a:lstStyle/>
          <a:p>
            <a:r>
              <a:rPr lang="en-US" sz="3200" dirty="0">
                <a:solidFill>
                  <a:schemeClr val="accent4"/>
                </a:solidFill>
                <a:latin typeface="+mj-lt"/>
                <a:cs typeface="Source Sans Pro Light"/>
              </a:rPr>
              <a:t>Task</a:t>
            </a:r>
            <a:endParaRPr lang="en-US" sz="2800" dirty="0">
              <a:solidFill>
                <a:schemeClr val="accent4"/>
              </a:solidFill>
              <a:latin typeface="+mj-lt"/>
              <a:cs typeface="Source Sans Pro Light"/>
            </a:endParaRPr>
          </a:p>
        </p:txBody>
      </p:sp>
      <p:sp>
        <p:nvSpPr>
          <p:cNvPr id="62" name="TextBox 61"/>
          <p:cNvSpPr txBox="1"/>
          <p:nvPr/>
        </p:nvSpPr>
        <p:spPr>
          <a:xfrm>
            <a:off x="6629405" y="4622963"/>
            <a:ext cx="2549773" cy="1938992"/>
          </a:xfrm>
          <a:prstGeom prst="rect">
            <a:avLst/>
          </a:prstGeom>
          <a:noFill/>
        </p:spPr>
        <p:txBody>
          <a:bodyPr wrap="square" rtlCol="0">
            <a:spAutoFit/>
          </a:bodyPr>
          <a:lstStyle/>
          <a:p>
            <a:pPr marL="285750" indent="-285750">
              <a:buFontTx/>
              <a:buChar char="-"/>
            </a:pPr>
            <a:r>
              <a:rPr lang="en-US" sz="2400" dirty="0">
                <a:latin typeface="+mj-lt"/>
                <a:cs typeface="Source Sans Pro Light"/>
              </a:rPr>
              <a:t>Launches individual tasks</a:t>
            </a:r>
          </a:p>
          <a:p>
            <a:pPr marL="285750" indent="-285750">
              <a:buFontTx/>
              <a:buChar char="-"/>
            </a:pPr>
            <a:endParaRPr lang="en-US" sz="2400" dirty="0">
              <a:latin typeface="+mj-lt"/>
              <a:cs typeface="Source Sans Pro Light"/>
            </a:endParaRPr>
          </a:p>
          <a:p>
            <a:pPr marL="285750" indent="-285750">
              <a:buFontTx/>
              <a:buChar char="-"/>
            </a:pPr>
            <a:r>
              <a:rPr lang="en-US" sz="2400" dirty="0">
                <a:latin typeface="+mj-lt"/>
                <a:cs typeface="Source Sans Pro Light"/>
              </a:rPr>
              <a:t>Retry failed or straggling tasks</a:t>
            </a:r>
          </a:p>
        </p:txBody>
      </p:sp>
    </p:spTree>
    <p:extLst>
      <p:ext uri="{BB962C8B-B14F-4D97-AF65-F5344CB8AC3E}">
        <p14:creationId xmlns:p14="http://schemas.microsoft.com/office/powerpoint/2010/main" val="43742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Narrow vs. Wide Dependencies</a:t>
            </a:r>
          </a:p>
        </p:txBody>
      </p:sp>
      <p:pic>
        <p:nvPicPr>
          <p:cNvPr id="4" name="Picture 3"/>
          <p:cNvPicPr>
            <a:picLocks noChangeAspect="1"/>
          </p:cNvPicPr>
          <p:nvPr/>
        </p:nvPicPr>
        <p:blipFill>
          <a:blip r:embed="rId3"/>
          <a:stretch>
            <a:fillRect/>
          </a:stretch>
        </p:blipFill>
        <p:spPr>
          <a:xfrm>
            <a:off x="1804083" y="1196111"/>
            <a:ext cx="10171428" cy="5504762"/>
          </a:xfrm>
          <a:prstGeom prst="rect">
            <a:avLst/>
          </a:prstGeom>
        </p:spPr>
      </p:pic>
    </p:spTree>
    <p:extLst>
      <p:ext uri="{BB962C8B-B14F-4D97-AF65-F5344CB8AC3E}">
        <p14:creationId xmlns:p14="http://schemas.microsoft.com/office/powerpoint/2010/main" val="15329888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45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2014101"/>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Deployment Modes</a:t>
            </a:r>
          </a:p>
          <a:p>
            <a:pPr defTabSz="914367">
              <a:lnSpc>
                <a:spcPct val="100000"/>
              </a:lnSpc>
              <a:spcBef>
                <a:spcPts val="980"/>
              </a:spcBef>
            </a:pPr>
            <a:r>
              <a:rPr lang="en-US" sz="2353" dirty="0">
                <a:solidFill>
                  <a:srgbClr val="FFFFFF"/>
                </a:solidFill>
                <a:latin typeface="Segoe UI Light"/>
              </a:rPr>
              <a:t>Spark Architecture</a:t>
            </a:r>
          </a:p>
          <a:p>
            <a:pPr defTabSz="914367">
              <a:lnSpc>
                <a:spcPct val="100000"/>
              </a:lnSpc>
              <a:spcBef>
                <a:spcPts val="980"/>
              </a:spcBef>
            </a:pPr>
            <a:r>
              <a:rPr lang="en-US" sz="2353" dirty="0">
                <a:solidFill>
                  <a:srgbClr val="FFFFFF"/>
                </a:solidFill>
                <a:latin typeface="Segoe UI Light"/>
              </a:rPr>
              <a:t>Physical Query Execution</a:t>
            </a:r>
          </a:p>
          <a:p>
            <a:pPr defTabSz="914367">
              <a:lnSpc>
                <a:spcPct val="100000"/>
              </a:lnSpc>
              <a:spcBef>
                <a:spcPts val="980"/>
              </a:spcBef>
            </a:pPr>
            <a:r>
              <a:rPr lang="en-US" sz="2353" dirty="0">
                <a:solidFill>
                  <a:srgbClr val="FFFFFF"/>
                </a:solidFill>
                <a:latin typeface="Segoe UI Light"/>
              </a:rPr>
              <a:t>Spark Application Submission</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313"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33555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928" y="291104"/>
            <a:ext cx="11653834" cy="995004"/>
          </a:xfrm>
        </p:spPr>
        <p:txBody>
          <a:bodyPr/>
          <a:lstStyle/>
          <a:p>
            <a:r>
              <a:rPr lang="en-US" dirty="0"/>
              <a:t>Spark Cluster Modes</a:t>
            </a:r>
          </a:p>
        </p:txBody>
      </p:sp>
      <p:sp>
        <p:nvSpPr>
          <p:cNvPr id="5" name="Content Placeholder 4"/>
          <p:cNvSpPr>
            <a:spLocks noGrp="1"/>
          </p:cNvSpPr>
          <p:nvPr>
            <p:ph sz="quarter" idx="10"/>
          </p:nvPr>
        </p:nvSpPr>
        <p:spPr>
          <a:xfrm>
            <a:off x="268928" y="1743580"/>
            <a:ext cx="11653834" cy="4891275"/>
          </a:xfrm>
        </p:spPr>
        <p:txBody>
          <a:bodyPr/>
          <a:lstStyle/>
          <a:p>
            <a:pPr marL="342900" indent="-342900">
              <a:buFont typeface="Arial" panose="020B0604020202020204" pitchFamily="34" charset="0"/>
              <a:buChar char="•"/>
            </a:pPr>
            <a:r>
              <a:rPr lang="en-US" dirty="0">
                <a:latin typeface="+mj-lt"/>
              </a:rPr>
              <a:t>We’ve discussed Spark Core Components</a:t>
            </a:r>
          </a:p>
          <a:p>
            <a:pPr marL="342900" indent="-342900">
              <a:buFont typeface="Arial" panose="020B0604020202020204" pitchFamily="34" charset="0"/>
              <a:buChar char="•"/>
            </a:pPr>
            <a:r>
              <a:rPr lang="en-US" dirty="0">
                <a:latin typeface="+mj-lt"/>
              </a:rPr>
              <a:t>But how do we launch and run applications on these core components?</a:t>
            </a:r>
          </a:p>
          <a:p>
            <a:pPr marL="342900" indent="-342900">
              <a:buFont typeface="Arial" panose="020B0604020202020204" pitchFamily="34" charset="0"/>
              <a:buChar char="•"/>
            </a:pPr>
            <a:r>
              <a:rPr lang="en-US" dirty="0">
                <a:latin typeface="+mj-lt"/>
              </a:rPr>
              <a:t>Three different types of cluster managers:</a:t>
            </a:r>
          </a:p>
          <a:p>
            <a:pPr marL="915684" lvl="1" indent="-342900"/>
            <a:r>
              <a:rPr lang="en-US" dirty="0">
                <a:latin typeface="+mj-lt"/>
              </a:rPr>
              <a:t>Spark Standalone</a:t>
            </a:r>
          </a:p>
          <a:p>
            <a:pPr marL="915684" lvl="1" indent="-342900"/>
            <a:r>
              <a:rPr lang="en-US" dirty="0" err="1">
                <a:latin typeface="+mj-lt"/>
              </a:rPr>
              <a:t>Mesos</a:t>
            </a:r>
            <a:endParaRPr lang="en-US" dirty="0">
              <a:latin typeface="+mj-lt"/>
            </a:endParaRPr>
          </a:p>
          <a:p>
            <a:pPr marL="915684" lvl="1" indent="-342900"/>
            <a:r>
              <a:rPr lang="en-US" b="1" dirty="0">
                <a:latin typeface="+mj-lt"/>
              </a:rPr>
              <a:t>YARN</a:t>
            </a:r>
          </a:p>
          <a:p>
            <a:pPr marL="342900" indent="-342900">
              <a:buFont typeface="Arial" panose="020B0604020202020204" pitchFamily="34" charset="0"/>
              <a:buChar char="•"/>
            </a:pPr>
            <a:r>
              <a:rPr lang="en-US" dirty="0">
                <a:latin typeface="+mj-lt"/>
              </a:rPr>
              <a:t>Cluster Manager provides resources</a:t>
            </a:r>
          </a:p>
          <a:p>
            <a:pPr marL="342900" indent="-342900">
              <a:buFont typeface="Arial" panose="020B0604020202020204" pitchFamily="34" charset="0"/>
              <a:buChar char="•"/>
            </a:pPr>
            <a:r>
              <a:rPr lang="en-US" dirty="0">
                <a:latin typeface="+mj-lt"/>
              </a:rPr>
              <a:t>Recall from before, for YARN, the resource manager will allocate YARN containers</a:t>
            </a:r>
          </a:p>
          <a:p>
            <a:pPr marL="342900" indent="-342900">
              <a:buFont typeface="Arial" panose="020B0604020202020204" pitchFamily="34" charset="0"/>
              <a:buChar char="•"/>
            </a:pPr>
            <a:r>
              <a:rPr lang="en-US" dirty="0">
                <a:latin typeface="+mj-lt"/>
              </a:rPr>
              <a:t>Spark’s executors run inside these YARN containers</a:t>
            </a:r>
          </a:p>
          <a:p>
            <a:pPr marL="342900" indent="-342900">
              <a:buFont typeface="Arial" panose="020B0604020202020204" pitchFamily="34" charset="0"/>
              <a:buChar char="•"/>
            </a:pPr>
            <a:r>
              <a:rPr lang="en-US" dirty="0">
                <a:latin typeface="+mj-lt"/>
              </a:rPr>
              <a:t>Executors run computations </a:t>
            </a:r>
            <a:r>
              <a:rPr lang="en-US" b="1" dirty="0">
                <a:latin typeface="+mj-lt"/>
              </a:rPr>
              <a:t>and</a:t>
            </a:r>
            <a:r>
              <a:rPr lang="en-US" dirty="0">
                <a:latin typeface="+mj-lt"/>
              </a:rPr>
              <a:t> store data for your application</a:t>
            </a:r>
          </a:p>
          <a:p>
            <a:pPr marL="342900" indent="-342900">
              <a:buFont typeface="Arial" panose="020B0604020202020204" pitchFamily="34" charset="0"/>
              <a:buChar char="•"/>
            </a:pPr>
            <a:r>
              <a:rPr lang="en-US" dirty="0">
                <a:latin typeface="+mj-lt"/>
              </a:rPr>
              <a:t>Application code (JAR or Python/R scripts to Spark Session) to the executors.</a:t>
            </a:r>
          </a:p>
          <a:p>
            <a:pPr marL="342900" indent="-342900">
              <a:buFont typeface="Arial" panose="020B0604020202020204" pitchFamily="34" charset="0"/>
              <a:buChar char="•"/>
            </a:pPr>
            <a:r>
              <a:rPr lang="en-US" dirty="0">
                <a:latin typeface="+mj-lt"/>
              </a:rPr>
              <a:t>Driver sends tasks to the executors to run</a:t>
            </a:r>
          </a:p>
        </p:txBody>
      </p:sp>
    </p:spTree>
    <p:extLst>
      <p:ext uri="{BB962C8B-B14F-4D97-AF65-F5344CB8AC3E}">
        <p14:creationId xmlns:p14="http://schemas.microsoft.com/office/powerpoint/2010/main" val="22878903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Run Time Architecture</a:t>
            </a:r>
          </a:p>
        </p:txBody>
      </p:sp>
      <p:sp>
        <p:nvSpPr>
          <p:cNvPr id="3" name="TextBox 2"/>
          <p:cNvSpPr txBox="1"/>
          <p:nvPr/>
        </p:nvSpPr>
        <p:spPr>
          <a:xfrm>
            <a:off x="268927" y="1152265"/>
            <a:ext cx="10094303" cy="4659682"/>
          </a:xfrm>
          <a:prstGeom prst="rect">
            <a:avLst/>
          </a:prstGeom>
          <a:noFill/>
        </p:spPr>
        <p:txBody>
          <a:bodyPr wrap="square" lIns="182880" tIns="146304" rIns="182880" bIns="146304" rtlCol="0">
            <a:noAutofit/>
          </a:bodyPr>
          <a:lstStyle/>
          <a:p>
            <a:pPr lvl="1">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4" name="Rectangle 3"/>
          <p:cNvSpPr/>
          <p:nvPr/>
        </p:nvSpPr>
        <p:spPr bwMode="auto">
          <a:xfrm>
            <a:off x="613776" y="3482107"/>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6" name="Straight Arrow Connector 5"/>
          <p:cNvCxnSpPr/>
          <p:nvPr/>
        </p:nvCxnSpPr>
        <p:spPr>
          <a:xfrm>
            <a:off x="3131507" y="3958225"/>
            <a:ext cx="1227551" cy="125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4371583" y="3526012"/>
            <a:ext cx="2505206" cy="86442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Rectangle 13"/>
          <p:cNvSpPr/>
          <p:nvPr/>
        </p:nvSpPr>
        <p:spPr bwMode="auto">
          <a:xfrm>
            <a:off x="8192046" y="1261418"/>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6" name="TextBox 15"/>
          <p:cNvSpPr txBox="1"/>
          <p:nvPr/>
        </p:nvSpPr>
        <p:spPr>
          <a:xfrm>
            <a:off x="613776" y="2932771"/>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Driver Program</a:t>
            </a:r>
          </a:p>
        </p:txBody>
      </p:sp>
      <p:sp>
        <p:nvSpPr>
          <p:cNvPr id="17" name="TextBox 16"/>
          <p:cNvSpPr txBox="1"/>
          <p:nvPr/>
        </p:nvSpPr>
        <p:spPr>
          <a:xfrm>
            <a:off x="748578" y="3653679"/>
            <a:ext cx="1995609"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Spark Context</a:t>
            </a:r>
          </a:p>
        </p:txBody>
      </p:sp>
      <p:sp>
        <p:nvSpPr>
          <p:cNvPr id="18" name="TextBox 17"/>
          <p:cNvSpPr txBox="1"/>
          <p:nvPr/>
        </p:nvSpPr>
        <p:spPr>
          <a:xfrm>
            <a:off x="4580879" y="3683416"/>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Cluster Manager</a:t>
            </a:r>
          </a:p>
        </p:txBody>
      </p:sp>
      <p:sp>
        <p:nvSpPr>
          <p:cNvPr id="19" name="TextBox 18"/>
          <p:cNvSpPr txBox="1"/>
          <p:nvPr/>
        </p:nvSpPr>
        <p:spPr>
          <a:xfrm>
            <a:off x="8257061" y="1315642"/>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23" name="Rectangle 22"/>
          <p:cNvSpPr/>
          <p:nvPr/>
        </p:nvSpPr>
        <p:spPr bwMode="auto">
          <a:xfrm>
            <a:off x="8385717" y="1906859"/>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Rounded Rectangle 24"/>
          <p:cNvSpPr/>
          <p:nvPr/>
        </p:nvSpPr>
        <p:spPr bwMode="auto">
          <a:xfrm>
            <a:off x="8430322" y="2539103"/>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TextBox 25"/>
          <p:cNvSpPr txBox="1"/>
          <p:nvPr/>
        </p:nvSpPr>
        <p:spPr>
          <a:xfrm>
            <a:off x="8577336" y="2564780"/>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0" name="Rounded Rectangle 29"/>
          <p:cNvSpPr/>
          <p:nvPr/>
        </p:nvSpPr>
        <p:spPr bwMode="auto">
          <a:xfrm>
            <a:off x="9497123" y="2524238"/>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1" name="TextBox 30"/>
          <p:cNvSpPr txBox="1"/>
          <p:nvPr/>
        </p:nvSpPr>
        <p:spPr>
          <a:xfrm>
            <a:off x="9644137" y="2549915"/>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2" name="Rounded Rectangle 31"/>
          <p:cNvSpPr/>
          <p:nvPr/>
        </p:nvSpPr>
        <p:spPr bwMode="auto">
          <a:xfrm>
            <a:off x="9443885" y="1999440"/>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33" name="TextBox 32"/>
          <p:cNvSpPr txBox="1"/>
          <p:nvPr/>
        </p:nvSpPr>
        <p:spPr>
          <a:xfrm>
            <a:off x="8268467" y="1918437"/>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Executor1</a:t>
            </a:r>
          </a:p>
        </p:txBody>
      </p:sp>
      <p:sp>
        <p:nvSpPr>
          <p:cNvPr id="34" name="Rectangle 33"/>
          <p:cNvSpPr/>
          <p:nvPr/>
        </p:nvSpPr>
        <p:spPr bwMode="auto">
          <a:xfrm>
            <a:off x="8243285" y="3906890"/>
            <a:ext cx="2503678" cy="216758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5" name="TextBox 34"/>
          <p:cNvSpPr txBox="1"/>
          <p:nvPr/>
        </p:nvSpPr>
        <p:spPr>
          <a:xfrm>
            <a:off x="8308300" y="3961114"/>
            <a:ext cx="2273784" cy="496229"/>
          </a:xfrm>
          <a:prstGeom prst="rect">
            <a:avLst/>
          </a:prstGeom>
          <a:noFill/>
        </p:spPr>
        <p:txBody>
          <a:bodyPr wrap="square" lIns="182880" tIns="146304" rIns="182880" bIns="146304" rtlCol="0">
            <a:no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Worker Node</a:t>
            </a:r>
          </a:p>
        </p:txBody>
      </p:sp>
      <p:sp>
        <p:nvSpPr>
          <p:cNvPr id="36" name="Rectangle 35"/>
          <p:cNvSpPr/>
          <p:nvPr/>
        </p:nvSpPr>
        <p:spPr bwMode="auto">
          <a:xfrm>
            <a:off x="8436956" y="4552331"/>
            <a:ext cx="2145128" cy="1248936"/>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7" name="Rounded Rectangle 36"/>
          <p:cNvSpPr/>
          <p:nvPr/>
        </p:nvSpPr>
        <p:spPr bwMode="auto">
          <a:xfrm>
            <a:off x="8481561" y="5184575"/>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8" name="TextBox 37"/>
          <p:cNvSpPr txBox="1"/>
          <p:nvPr/>
        </p:nvSpPr>
        <p:spPr>
          <a:xfrm>
            <a:off x="8628575" y="5210252"/>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39" name="Rounded Rectangle 38"/>
          <p:cNvSpPr/>
          <p:nvPr/>
        </p:nvSpPr>
        <p:spPr bwMode="auto">
          <a:xfrm>
            <a:off x="9548362" y="5169710"/>
            <a:ext cx="1014761" cy="535259"/>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0" name="TextBox 39"/>
          <p:cNvSpPr txBox="1"/>
          <p:nvPr/>
        </p:nvSpPr>
        <p:spPr>
          <a:xfrm>
            <a:off x="9695376" y="5195387"/>
            <a:ext cx="847492" cy="255016"/>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Task</a:t>
            </a:r>
          </a:p>
        </p:txBody>
      </p:sp>
      <p:sp>
        <p:nvSpPr>
          <p:cNvPr id="41" name="Rounded Rectangle 40"/>
          <p:cNvSpPr/>
          <p:nvPr/>
        </p:nvSpPr>
        <p:spPr bwMode="auto">
          <a:xfrm>
            <a:off x="9495124" y="4644912"/>
            <a:ext cx="1087056" cy="468351"/>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Cache</a:t>
            </a:r>
          </a:p>
        </p:txBody>
      </p:sp>
      <p:sp>
        <p:nvSpPr>
          <p:cNvPr id="42" name="TextBox 41"/>
          <p:cNvSpPr txBox="1"/>
          <p:nvPr/>
        </p:nvSpPr>
        <p:spPr>
          <a:xfrm>
            <a:off x="8319706" y="4563909"/>
            <a:ext cx="1338470" cy="442433"/>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2917">
                      <a:schemeClr val="tx1"/>
                    </a:gs>
                    <a:gs pos="30000">
                      <a:schemeClr val="tx1"/>
                    </a:gs>
                  </a:gsLst>
                  <a:lin ang="5400000" scaled="0"/>
                </a:gradFill>
                <a:latin typeface="+mj-lt"/>
              </a:rPr>
              <a:t>Executor2</a:t>
            </a:r>
          </a:p>
        </p:txBody>
      </p:sp>
      <p:cxnSp>
        <p:nvCxnSpPr>
          <p:cNvPr id="44" name="Straight Arrow Connector 43"/>
          <p:cNvCxnSpPr/>
          <p:nvPr/>
        </p:nvCxnSpPr>
        <p:spPr>
          <a:xfrm flipV="1">
            <a:off x="6876789" y="2171700"/>
            <a:ext cx="1315257" cy="15811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858776" y="3938888"/>
            <a:ext cx="1214096" cy="13050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17685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Applications</a:t>
            </a:r>
            <a:endParaRPr lang="en-US" dirty="0"/>
          </a:p>
        </p:txBody>
      </p:sp>
      <p:sp>
        <p:nvSpPr>
          <p:cNvPr id="3" name="Content Placeholder 2"/>
          <p:cNvSpPr>
            <a:spLocks noGrp="1"/>
          </p:cNvSpPr>
          <p:nvPr>
            <p:ph sz="quarter" idx="10"/>
          </p:nvPr>
        </p:nvSpPr>
        <p:spPr>
          <a:xfrm>
            <a:off x="268928" y="1187638"/>
            <a:ext cx="6950019" cy="5126076"/>
          </a:xfrm>
        </p:spPr>
        <p:txBody>
          <a:bodyPr/>
          <a:lstStyle/>
          <a:p>
            <a:pPr marL="342900" indent="-342900">
              <a:buFont typeface="Arial" charset="0"/>
              <a:buChar char="•"/>
            </a:pPr>
            <a:r>
              <a:rPr lang="en-US" sz="2400" dirty="0" smtClean="0">
                <a:latin typeface="+mj-lt"/>
              </a:rPr>
              <a:t>Spark Applications can contain a variety of workloads and parameters</a:t>
            </a:r>
          </a:p>
          <a:p>
            <a:pPr marL="342900" indent="-342900">
              <a:buFont typeface="Arial" charset="0"/>
              <a:buChar char="•"/>
            </a:pPr>
            <a:r>
              <a:rPr lang="en-US" sz="2400" dirty="0" smtClean="0">
                <a:latin typeface="+mj-lt"/>
              </a:rPr>
              <a:t>But they always have the following configuration</a:t>
            </a:r>
          </a:p>
          <a:p>
            <a:pPr marL="342900" indent="-342900">
              <a:buFont typeface="Arial" charset="0"/>
              <a:buChar char="•"/>
            </a:pPr>
            <a:r>
              <a:rPr lang="en-US" sz="2400" b="1" dirty="0" smtClean="0">
                <a:latin typeface="+mj-lt"/>
              </a:rPr>
              <a:t>A driver process</a:t>
            </a:r>
          </a:p>
          <a:p>
            <a:pPr marL="1029984" lvl="1" indent="-457200">
              <a:buFont typeface="+mj-lt"/>
              <a:buAutoNum type="arabicPeriod"/>
            </a:pPr>
            <a:r>
              <a:rPr lang="en-US" sz="2400" b="1" dirty="0" smtClean="0">
                <a:latin typeface="+mj-lt"/>
              </a:rPr>
              <a:t>Maintaining information about the Spark application</a:t>
            </a:r>
          </a:p>
          <a:p>
            <a:pPr marL="1029984" lvl="1" indent="-457200">
              <a:buFont typeface="+mj-lt"/>
              <a:buAutoNum type="arabicPeriod"/>
            </a:pPr>
            <a:r>
              <a:rPr lang="en-US" sz="2400" b="1" dirty="0" smtClean="0">
                <a:latin typeface="+mj-lt"/>
              </a:rPr>
              <a:t>Responding to a user’s program</a:t>
            </a:r>
          </a:p>
          <a:p>
            <a:pPr marL="1029984" lvl="1" indent="-457200">
              <a:buFont typeface="+mj-lt"/>
              <a:buAutoNum type="arabicPeriod"/>
            </a:pPr>
            <a:r>
              <a:rPr lang="en-US" sz="2400" b="1" dirty="0" smtClean="0">
                <a:latin typeface="+mj-lt"/>
              </a:rPr>
              <a:t>Analyzing, distributing, and scheduling work across the executors</a:t>
            </a:r>
          </a:p>
          <a:p>
            <a:pPr marL="342900" indent="-342900">
              <a:buFont typeface="Arial" charset="0"/>
              <a:buChar char="•"/>
            </a:pPr>
            <a:r>
              <a:rPr lang="en-US" sz="2400" dirty="0" smtClean="0">
                <a:latin typeface="+mj-lt"/>
              </a:rPr>
              <a:t>A </a:t>
            </a:r>
            <a:r>
              <a:rPr lang="en-US" sz="2400" b="1" dirty="0" smtClean="0">
                <a:latin typeface="+mj-lt"/>
              </a:rPr>
              <a:t>set of executor </a:t>
            </a:r>
            <a:r>
              <a:rPr lang="en-US" sz="2400" dirty="0" smtClean="0">
                <a:latin typeface="+mj-lt"/>
              </a:rPr>
              <a:t>processes</a:t>
            </a:r>
          </a:p>
          <a:p>
            <a:pPr marL="1029984" lvl="1" indent="-457200">
              <a:buFont typeface="+mj-lt"/>
              <a:buAutoNum type="arabicPeriod"/>
            </a:pPr>
            <a:r>
              <a:rPr lang="en-US" sz="2400" dirty="0" smtClean="0">
                <a:latin typeface="+mj-lt"/>
              </a:rPr>
              <a:t>Executing code assigned to it by the driver program</a:t>
            </a:r>
          </a:p>
          <a:p>
            <a:pPr marL="1029984" lvl="1" indent="-457200">
              <a:buFont typeface="+mj-lt"/>
              <a:buAutoNum type="arabicPeriod"/>
            </a:pPr>
            <a:r>
              <a:rPr lang="en-US" sz="2400" dirty="0" smtClean="0">
                <a:latin typeface="+mj-lt"/>
              </a:rPr>
              <a:t>Reporting the state of the computation back to the driver program</a:t>
            </a:r>
            <a:endParaRPr lang="en-US" sz="2400" dirty="0">
              <a:latin typeface="+mj-lt"/>
            </a:endParaRPr>
          </a:p>
        </p:txBody>
      </p:sp>
      <p:pic>
        <p:nvPicPr>
          <p:cNvPr id="4" name="Picture 3"/>
          <p:cNvPicPr>
            <a:picLocks noChangeAspect="1"/>
          </p:cNvPicPr>
          <p:nvPr/>
        </p:nvPicPr>
        <p:blipFill>
          <a:blip r:embed="rId2"/>
          <a:stretch>
            <a:fillRect/>
          </a:stretch>
        </p:blipFill>
        <p:spPr>
          <a:xfrm>
            <a:off x="6743240" y="2084174"/>
            <a:ext cx="5179522" cy="2487941"/>
          </a:xfrm>
          <a:prstGeom prst="rect">
            <a:avLst/>
          </a:prstGeom>
        </p:spPr>
      </p:pic>
      <p:cxnSp>
        <p:nvCxnSpPr>
          <p:cNvPr id="6" name="Straight Arrow Connector 5"/>
          <p:cNvCxnSpPr/>
          <p:nvPr/>
        </p:nvCxnSpPr>
        <p:spPr>
          <a:xfrm flipH="1" flipV="1">
            <a:off x="7493877" y="3647091"/>
            <a:ext cx="882868" cy="1229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40395" y="4432363"/>
            <a:ext cx="3857297" cy="1881351"/>
          </a:xfrm>
          <a:prstGeom prst="rect">
            <a:avLst/>
          </a:prstGeom>
          <a:noFill/>
        </p:spPr>
        <p:txBody>
          <a:bodyPr wrap="square" lIns="182880" tIns="146304" rIns="182880" bIns="146304" rtlCol="0">
            <a:noAutofit/>
          </a:bodyPr>
          <a:lstStyle/>
          <a:p>
            <a:pPr>
              <a:lnSpc>
                <a:spcPct val="90000"/>
              </a:lnSpc>
              <a:spcAft>
                <a:spcPts val="600"/>
              </a:spcAft>
            </a:pPr>
            <a:r>
              <a:rPr lang="en-US" sz="1600" b="1" dirty="0" smtClean="0">
                <a:gradFill>
                  <a:gsLst>
                    <a:gs pos="2917">
                      <a:schemeClr val="tx1"/>
                    </a:gs>
                    <a:gs pos="30000">
                      <a:schemeClr val="tx1"/>
                    </a:gs>
                  </a:gsLst>
                  <a:lin ang="5400000" scaled="0"/>
                </a:gradFill>
                <a:latin typeface="+mj-lt"/>
              </a:rPr>
              <a:t>Note: </a:t>
            </a:r>
          </a:p>
          <a:p>
            <a:pPr>
              <a:lnSpc>
                <a:spcPct val="90000"/>
              </a:lnSpc>
              <a:spcAft>
                <a:spcPts val="600"/>
              </a:spcAft>
            </a:pPr>
            <a:r>
              <a:rPr lang="en-US" sz="1600" dirty="0" smtClean="0">
                <a:gradFill>
                  <a:gsLst>
                    <a:gs pos="2917">
                      <a:schemeClr val="tx1"/>
                    </a:gs>
                    <a:gs pos="30000">
                      <a:schemeClr val="tx1"/>
                    </a:gs>
                  </a:gsLst>
                  <a:lin ang="5400000" scaled="0"/>
                </a:gradFill>
                <a:latin typeface="+mj-lt"/>
              </a:rPr>
              <a:t>In YARN, you have two configuration modes:</a:t>
            </a:r>
          </a:p>
          <a:p>
            <a:pPr marL="342900" indent="-342900">
              <a:lnSpc>
                <a:spcPct val="90000"/>
              </a:lnSpc>
              <a:spcAft>
                <a:spcPts val="600"/>
              </a:spcAft>
              <a:buFont typeface="+mj-lt"/>
              <a:buAutoNum type="arabicPeriod"/>
            </a:pPr>
            <a:r>
              <a:rPr lang="en-US" sz="1600" i="1" dirty="0" smtClean="0">
                <a:gradFill>
                  <a:gsLst>
                    <a:gs pos="2917">
                      <a:schemeClr val="tx1"/>
                    </a:gs>
                    <a:gs pos="30000">
                      <a:schemeClr val="tx1"/>
                    </a:gs>
                  </a:gsLst>
                  <a:lin ang="5400000" scaled="0"/>
                </a:gradFill>
                <a:latin typeface="+mj-lt"/>
              </a:rPr>
              <a:t>Cluster-mode</a:t>
            </a:r>
            <a:r>
              <a:rPr lang="en-US" sz="1600" dirty="0" smtClean="0">
                <a:gradFill>
                  <a:gsLst>
                    <a:gs pos="2917">
                      <a:schemeClr val="tx1"/>
                    </a:gs>
                    <a:gs pos="30000">
                      <a:schemeClr val="tx1"/>
                    </a:gs>
                  </a:gsLst>
                  <a:lin ang="5400000" scaled="0"/>
                </a:gradFill>
                <a:latin typeface="+mj-lt"/>
              </a:rPr>
              <a:t>: driver runs in application master on one of the nodes</a:t>
            </a:r>
          </a:p>
          <a:p>
            <a:pPr marL="342900" indent="-342900">
              <a:lnSpc>
                <a:spcPct val="90000"/>
              </a:lnSpc>
              <a:spcAft>
                <a:spcPts val="600"/>
              </a:spcAft>
              <a:buFont typeface="+mj-lt"/>
              <a:buAutoNum type="arabicPeriod"/>
            </a:pPr>
            <a:r>
              <a:rPr lang="en-US" sz="1600" i="1" dirty="0" smtClean="0">
                <a:gradFill>
                  <a:gsLst>
                    <a:gs pos="2917">
                      <a:schemeClr val="tx1"/>
                    </a:gs>
                    <a:gs pos="30000">
                      <a:schemeClr val="tx1"/>
                    </a:gs>
                  </a:gsLst>
                  <a:lin ang="5400000" scaled="0"/>
                </a:gradFill>
                <a:latin typeface="+mj-lt"/>
              </a:rPr>
              <a:t>Client-mode</a:t>
            </a:r>
            <a:r>
              <a:rPr lang="en-US" sz="1600" dirty="0" smtClean="0">
                <a:gradFill>
                  <a:gsLst>
                    <a:gs pos="2917">
                      <a:schemeClr val="tx1"/>
                    </a:gs>
                    <a:gs pos="30000">
                      <a:schemeClr val="tx1"/>
                    </a:gs>
                  </a:gsLst>
                  <a:lin ang="5400000" scaled="0"/>
                </a:gradFill>
                <a:latin typeface="+mj-lt"/>
              </a:rPr>
              <a:t>: driver runs in client, AM only needed for YARN requests</a:t>
            </a:r>
            <a:endParaRPr lang="en-US" sz="16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242976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928" y="291104"/>
            <a:ext cx="11653834" cy="995004"/>
          </a:xfrm>
        </p:spPr>
        <p:txBody>
          <a:bodyPr/>
          <a:lstStyle/>
          <a:p>
            <a:r>
              <a:rPr lang="en-US" dirty="0"/>
              <a:t>Spark Cluster Modes</a:t>
            </a:r>
          </a:p>
        </p:txBody>
      </p:sp>
      <p:sp>
        <p:nvSpPr>
          <p:cNvPr id="2" name="Content Placeholder 1"/>
          <p:cNvSpPr>
            <a:spLocks noGrp="1"/>
          </p:cNvSpPr>
          <p:nvPr>
            <p:ph sz="quarter" idx="10"/>
          </p:nvPr>
        </p:nvSpPr>
        <p:spPr>
          <a:xfrm>
            <a:off x="268928" y="1401610"/>
            <a:ext cx="11588535" cy="1234633"/>
          </a:xfrm>
        </p:spPr>
        <p:txBody>
          <a:bodyPr/>
          <a:lstStyle/>
          <a:p>
            <a:pPr marL="342900" indent="-342900">
              <a:buFont typeface="Arial" panose="020B0604020202020204" pitchFamily="34" charset="0"/>
              <a:buChar char="•"/>
            </a:pPr>
            <a:r>
              <a:rPr lang="en-US" dirty="0"/>
              <a:t>As mentioned before, Spark users a cluster manager to acquire resources for execution</a:t>
            </a:r>
          </a:p>
          <a:p>
            <a:endParaRPr lang="en-US" dirty="0"/>
          </a:p>
        </p:txBody>
      </p:sp>
      <p:sp>
        <p:nvSpPr>
          <p:cNvPr id="3" name="Rectangle 2"/>
          <p:cNvSpPr/>
          <p:nvPr/>
        </p:nvSpPr>
        <p:spPr bwMode="auto">
          <a:xfrm>
            <a:off x="270635" y="2256510"/>
            <a:ext cx="4230029" cy="3819166"/>
          </a:xfrm>
          <a:prstGeom prst="rect">
            <a:avLst/>
          </a:prstGeom>
          <a:solidFill>
            <a:schemeClr val="bg1">
              <a:lumMod val="85000"/>
            </a:schemeClr>
          </a:solidFill>
          <a:ln>
            <a:noFill/>
          </a:ln>
          <a:effectLst>
            <a:softEdge rad="10160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5320" y="5447838"/>
            <a:ext cx="34636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Spark Standalone</a:t>
            </a:r>
          </a:p>
        </p:txBody>
      </p:sp>
      <p:sp>
        <p:nvSpPr>
          <p:cNvPr id="7" name="Rectangle: Rounded Corners 6"/>
          <p:cNvSpPr/>
          <p:nvPr/>
        </p:nvSpPr>
        <p:spPr bwMode="auto">
          <a:xfrm>
            <a:off x="526472" y="2688475"/>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p:cNvSpPr/>
          <p:nvPr/>
        </p:nvSpPr>
        <p:spPr bwMode="auto">
          <a:xfrm>
            <a:off x="1834378" y="2685020"/>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p:cNvSpPr/>
          <p:nvPr/>
        </p:nvSpPr>
        <p:spPr bwMode="auto">
          <a:xfrm>
            <a:off x="3190958" y="2685020"/>
            <a:ext cx="1099128" cy="960582"/>
          </a:xfrm>
          <a:prstGeom prst="round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Arrow Connector 12"/>
          <p:cNvCxnSpPr/>
          <p:nvPr/>
        </p:nvCxnSpPr>
        <p:spPr>
          <a:xfrm flipH="1" flipV="1">
            <a:off x="1035322" y="3165313"/>
            <a:ext cx="2048834" cy="16554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309091" y="3057236"/>
            <a:ext cx="881959" cy="17364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08219" y="3165313"/>
            <a:ext cx="332395" cy="16283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bwMode="auto">
          <a:xfrm>
            <a:off x="766617" y="4867564"/>
            <a:ext cx="1348509" cy="646545"/>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p:cNvSpPr/>
          <p:nvPr/>
        </p:nvSpPr>
        <p:spPr bwMode="auto">
          <a:xfrm>
            <a:off x="2767138" y="4867563"/>
            <a:ext cx="1375258" cy="646545"/>
          </a:xfrm>
          <a:prstGeom prst="round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869851" y="4903101"/>
            <a:ext cx="114203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Driver</a:t>
            </a:r>
          </a:p>
        </p:txBody>
      </p:sp>
      <p:sp>
        <p:nvSpPr>
          <p:cNvPr id="25" name="TextBox 24"/>
          <p:cNvSpPr txBox="1"/>
          <p:nvPr/>
        </p:nvSpPr>
        <p:spPr>
          <a:xfrm>
            <a:off x="2831792" y="4903101"/>
            <a:ext cx="12497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Master</a:t>
            </a:r>
          </a:p>
        </p:txBody>
      </p:sp>
      <p:sp>
        <p:nvSpPr>
          <p:cNvPr id="26" name="TextBox 25"/>
          <p:cNvSpPr txBox="1"/>
          <p:nvPr/>
        </p:nvSpPr>
        <p:spPr>
          <a:xfrm>
            <a:off x="3166667" y="2760606"/>
            <a:ext cx="1249778"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27" name="TextBox 26"/>
          <p:cNvSpPr txBox="1"/>
          <p:nvPr/>
        </p:nvSpPr>
        <p:spPr>
          <a:xfrm>
            <a:off x="1890219" y="2721975"/>
            <a:ext cx="1249778"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28" name="TextBox 27"/>
          <p:cNvSpPr txBox="1"/>
          <p:nvPr/>
        </p:nvSpPr>
        <p:spPr>
          <a:xfrm>
            <a:off x="520827" y="2742563"/>
            <a:ext cx="12445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Worker</a:t>
            </a:r>
          </a:p>
        </p:txBody>
      </p:sp>
      <p:sp>
        <p:nvSpPr>
          <p:cNvPr id="32" name="Oval 31"/>
          <p:cNvSpPr/>
          <p:nvPr/>
        </p:nvSpPr>
        <p:spPr bwMode="auto">
          <a:xfrm>
            <a:off x="571574" y="3216517"/>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1168010" y="3224183"/>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904892" y="3198329"/>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2501328" y="3205995"/>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3245779" y="3239926"/>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3842215" y="3247592"/>
            <a:ext cx="447963" cy="347201"/>
          </a:xfrm>
          <a:prstGeom prst="ellips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51147" y="3103319"/>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sp>
        <p:nvSpPr>
          <p:cNvPr id="40" name="TextBox 39"/>
          <p:cNvSpPr txBox="1"/>
          <p:nvPr/>
        </p:nvSpPr>
        <p:spPr>
          <a:xfrm>
            <a:off x="1823082" y="3088809"/>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sp>
        <p:nvSpPr>
          <p:cNvPr id="41" name="TextBox 40"/>
          <p:cNvSpPr txBox="1"/>
          <p:nvPr/>
        </p:nvSpPr>
        <p:spPr>
          <a:xfrm>
            <a:off x="3171132" y="3109997"/>
            <a:ext cx="181107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Executor</a:t>
            </a:r>
          </a:p>
        </p:txBody>
      </p:sp>
      <p:cxnSp>
        <p:nvCxnSpPr>
          <p:cNvPr id="45" name="Straight Arrow Connector 44"/>
          <p:cNvCxnSpPr/>
          <p:nvPr/>
        </p:nvCxnSpPr>
        <p:spPr>
          <a:xfrm flipH="1" flipV="1">
            <a:off x="795555" y="3421192"/>
            <a:ext cx="432881" cy="1372481"/>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1289817" y="3448259"/>
            <a:ext cx="50018" cy="1314906"/>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473769" y="3361759"/>
            <a:ext cx="621300" cy="1375552"/>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653067" y="3389552"/>
            <a:ext cx="1095144" cy="1347759"/>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1803291" y="3444198"/>
            <a:ext cx="1619534" cy="1293113"/>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908423" y="3469742"/>
            <a:ext cx="2179571" cy="1323931"/>
          </a:xfrm>
          <a:prstGeom prst="straightConnector1">
            <a:avLst/>
          </a:prstGeom>
          <a:ln w="190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4" idx="3"/>
          </p:cNvCxnSpPr>
          <p:nvPr/>
        </p:nvCxnSpPr>
        <p:spPr>
          <a:xfrm flipV="1">
            <a:off x="2011890" y="5212080"/>
            <a:ext cx="937401" cy="4953"/>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p:cNvSpPr/>
          <p:nvPr/>
        </p:nvSpPr>
        <p:spPr bwMode="auto">
          <a:xfrm>
            <a:off x="4670678" y="2256510"/>
            <a:ext cx="7410765" cy="381916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p:cNvSpPr txBox="1"/>
          <p:nvPr/>
        </p:nvSpPr>
        <p:spPr>
          <a:xfrm>
            <a:off x="6995460" y="5447838"/>
            <a:ext cx="346363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Spark on YARN</a:t>
            </a:r>
          </a:p>
        </p:txBody>
      </p:sp>
      <p:sp>
        <p:nvSpPr>
          <p:cNvPr id="60" name="Rectangle 59"/>
          <p:cNvSpPr/>
          <p:nvPr/>
        </p:nvSpPr>
        <p:spPr bwMode="auto">
          <a:xfrm>
            <a:off x="7396188" y="4530963"/>
            <a:ext cx="1744166" cy="8950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7611613" y="4542975"/>
            <a:ext cx="1652710" cy="904863"/>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Resource Manager</a:t>
            </a:r>
          </a:p>
        </p:txBody>
      </p:sp>
      <p:cxnSp>
        <p:nvCxnSpPr>
          <p:cNvPr id="63" name="Straight Arrow Connector 62"/>
          <p:cNvCxnSpPr/>
          <p:nvPr/>
        </p:nvCxnSpPr>
        <p:spPr>
          <a:xfrm flipV="1">
            <a:off x="9195058" y="4995406"/>
            <a:ext cx="896424" cy="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p:cNvSpPr/>
          <p:nvPr/>
        </p:nvSpPr>
        <p:spPr bwMode="auto">
          <a:xfrm>
            <a:off x="10270156" y="4542976"/>
            <a:ext cx="1376771" cy="855324"/>
          </a:xfrm>
          <a:prstGeom prst="roundRect">
            <a:avLst/>
          </a:prstGeom>
          <a:solidFill>
            <a:schemeClr val="accent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p:cNvSpPr txBox="1"/>
          <p:nvPr/>
        </p:nvSpPr>
        <p:spPr>
          <a:xfrm>
            <a:off x="10367905" y="4624819"/>
            <a:ext cx="1652710" cy="904863"/>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Client (Spark)</a:t>
            </a:r>
          </a:p>
        </p:txBody>
      </p:sp>
      <p:sp>
        <p:nvSpPr>
          <p:cNvPr id="70" name="Rectangle: Rounded Corners 69"/>
          <p:cNvSpPr/>
          <p:nvPr/>
        </p:nvSpPr>
        <p:spPr bwMode="auto">
          <a:xfrm>
            <a:off x="5067545" y="2446377"/>
            <a:ext cx="2544068" cy="1981244"/>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5361741" y="3821229"/>
            <a:ext cx="212671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Node Manager</a:t>
            </a:r>
          </a:p>
        </p:txBody>
      </p:sp>
      <p:sp>
        <p:nvSpPr>
          <p:cNvPr id="73" name="Rectangle: Rounded Corners 72"/>
          <p:cNvSpPr/>
          <p:nvPr/>
        </p:nvSpPr>
        <p:spPr bwMode="auto">
          <a:xfrm>
            <a:off x="5481354" y="264732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Rounded Corners 74"/>
          <p:cNvSpPr/>
          <p:nvPr/>
        </p:nvSpPr>
        <p:spPr bwMode="auto">
          <a:xfrm>
            <a:off x="5708418" y="2810041"/>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Rounded Corners 75"/>
          <p:cNvSpPr/>
          <p:nvPr/>
        </p:nvSpPr>
        <p:spPr bwMode="auto">
          <a:xfrm>
            <a:off x="6036869" y="3032990"/>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5997512" y="3208443"/>
            <a:ext cx="165271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Containers</a:t>
            </a:r>
          </a:p>
        </p:txBody>
      </p:sp>
      <p:sp>
        <p:nvSpPr>
          <p:cNvPr id="78" name="Rectangle: Rounded Corners 77"/>
          <p:cNvSpPr/>
          <p:nvPr/>
        </p:nvSpPr>
        <p:spPr bwMode="auto">
          <a:xfrm>
            <a:off x="8523975" y="2356187"/>
            <a:ext cx="3380359" cy="1981244"/>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TextBox 78"/>
          <p:cNvSpPr txBox="1"/>
          <p:nvPr/>
        </p:nvSpPr>
        <p:spPr>
          <a:xfrm>
            <a:off x="8818172" y="3731039"/>
            <a:ext cx="212671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Node Manager</a:t>
            </a:r>
          </a:p>
        </p:txBody>
      </p:sp>
      <p:sp>
        <p:nvSpPr>
          <p:cNvPr id="80" name="Rectangle: Rounded Corners 79"/>
          <p:cNvSpPr/>
          <p:nvPr/>
        </p:nvSpPr>
        <p:spPr bwMode="auto">
          <a:xfrm>
            <a:off x="8937785" y="255713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9164849" y="2719851"/>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Rounded Corners 82"/>
          <p:cNvSpPr/>
          <p:nvPr/>
        </p:nvSpPr>
        <p:spPr bwMode="auto">
          <a:xfrm>
            <a:off x="9425180" y="2963747"/>
            <a:ext cx="1228981" cy="822415"/>
          </a:xfrm>
          <a:prstGeom prst="roundRect">
            <a:avLst/>
          </a:prstGeom>
          <a:solidFill>
            <a:schemeClr val="accent6">
              <a:lumMod val="40000"/>
              <a:lumOff val="60000"/>
            </a:schemeClr>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9405895" y="3117168"/>
            <a:ext cx="165271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Containers</a:t>
            </a:r>
          </a:p>
        </p:txBody>
      </p:sp>
      <p:sp>
        <p:nvSpPr>
          <p:cNvPr id="84" name="Rectangle: Rounded Corners 83"/>
          <p:cNvSpPr/>
          <p:nvPr/>
        </p:nvSpPr>
        <p:spPr bwMode="auto">
          <a:xfrm>
            <a:off x="7489324" y="3003589"/>
            <a:ext cx="1415193" cy="913363"/>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506896" y="3109997"/>
            <a:ext cx="171703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Application Master</a:t>
            </a:r>
          </a:p>
        </p:txBody>
      </p:sp>
      <p:cxnSp>
        <p:nvCxnSpPr>
          <p:cNvPr id="86" name="Straight Arrow Connector 85"/>
          <p:cNvCxnSpPr/>
          <p:nvPr/>
        </p:nvCxnSpPr>
        <p:spPr>
          <a:xfrm flipH="1" flipV="1">
            <a:off x="8175007" y="3786162"/>
            <a:ext cx="167" cy="7896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7265850" y="4303503"/>
            <a:ext cx="501737" cy="3213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009246" y="4206240"/>
            <a:ext cx="596767" cy="418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93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nodeType="clickEffect">
                                  <p:stCondLst>
                                    <p:cond delay="0"/>
                                  </p:stCondLst>
                                  <p:childTnLst>
                                    <p:animClr clrSpc="hsl" dir="cw">
                                      <p:cBhvr override="childStyle">
                                        <p:cTn id="17" dur="500" fill="hold"/>
                                        <p:tgtEl>
                                          <p:spTgt spid="57"/>
                                        </p:tgtEl>
                                        <p:attrNameLst>
                                          <p:attrName>style.color</p:attrName>
                                        </p:attrNameLst>
                                      </p:cBhvr>
                                      <p:by>
                                        <p:hsl h="0" s="-12549" l="-25098"/>
                                      </p:by>
                                    </p:animClr>
                                    <p:animClr clrSpc="hsl" dir="cw">
                                      <p:cBhvr>
                                        <p:cTn id="18" dur="500" fill="hold"/>
                                        <p:tgtEl>
                                          <p:spTgt spid="57"/>
                                        </p:tgtEl>
                                        <p:attrNameLst>
                                          <p:attrName>fillcolor</p:attrName>
                                        </p:attrNameLst>
                                      </p:cBhvr>
                                      <p:by>
                                        <p:hsl h="0" s="-12549" l="-25098"/>
                                      </p:by>
                                    </p:animClr>
                                    <p:animClr clrSpc="hsl" dir="cw">
                                      <p:cBhvr>
                                        <p:cTn id="19" dur="500" fill="hold"/>
                                        <p:tgtEl>
                                          <p:spTgt spid="57"/>
                                        </p:tgtEl>
                                        <p:attrNameLst>
                                          <p:attrName>stroke.color</p:attrName>
                                        </p:attrNameLst>
                                      </p:cBhvr>
                                      <p:by>
                                        <p:hsl h="0" s="-12549" l="-25098"/>
                                      </p:by>
                                    </p:animClr>
                                    <p:set>
                                      <p:cBhvr>
                                        <p:cTn id="20" dur="500" fill="hold"/>
                                        <p:tgtEl>
                                          <p:spTgt spid="57"/>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ppt_x"/>
                                          </p:val>
                                        </p:tav>
                                        <p:tav tm="100000">
                                          <p:val>
                                            <p:strVal val="#ppt_x"/>
                                          </p:val>
                                        </p:tav>
                                      </p:tavLst>
                                    </p:anim>
                                    <p:anim calcmode="lin" valueType="num">
                                      <p:cBhvr additive="base">
                                        <p:cTn id="50" dur="500" fill="hold"/>
                                        <p:tgtEl>
                                          <p:spTgt spid="2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1000"/>
                                        <p:tgtEl>
                                          <p:spTgt spid="46"/>
                                        </p:tgtEl>
                                      </p:cBhvr>
                                    </p:animEffect>
                                    <p:anim calcmode="lin" valueType="num">
                                      <p:cBhvr>
                                        <p:cTn id="73" dur="1000" fill="hold"/>
                                        <p:tgtEl>
                                          <p:spTgt spid="46"/>
                                        </p:tgtEl>
                                        <p:attrNameLst>
                                          <p:attrName>ppt_x</p:attrName>
                                        </p:attrNameLst>
                                      </p:cBhvr>
                                      <p:tavLst>
                                        <p:tav tm="0">
                                          <p:val>
                                            <p:strVal val="#ppt_x"/>
                                          </p:val>
                                        </p:tav>
                                        <p:tav tm="100000">
                                          <p:val>
                                            <p:strVal val="#ppt_x"/>
                                          </p:val>
                                        </p:tav>
                                      </p:tavLst>
                                    </p:anim>
                                    <p:anim calcmode="lin" valueType="num">
                                      <p:cBhvr>
                                        <p:cTn id="74" dur="1000" fill="hold"/>
                                        <p:tgtEl>
                                          <p:spTgt spid="4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1000"/>
                                        <p:tgtEl>
                                          <p:spTgt spid="50"/>
                                        </p:tgtEl>
                                      </p:cBhvr>
                                    </p:animEffect>
                                    <p:anim calcmode="lin" valueType="num">
                                      <p:cBhvr>
                                        <p:cTn id="83" dur="1000" fill="hold"/>
                                        <p:tgtEl>
                                          <p:spTgt spid="50"/>
                                        </p:tgtEl>
                                        <p:attrNameLst>
                                          <p:attrName>ppt_x</p:attrName>
                                        </p:attrNameLst>
                                      </p:cBhvr>
                                      <p:tavLst>
                                        <p:tav tm="0">
                                          <p:val>
                                            <p:strVal val="#ppt_x"/>
                                          </p:val>
                                        </p:tav>
                                        <p:tav tm="100000">
                                          <p:val>
                                            <p:strVal val="#ppt_x"/>
                                          </p:val>
                                        </p:tav>
                                      </p:tavLst>
                                    </p:anim>
                                    <p:anim calcmode="lin" valueType="num">
                                      <p:cBhvr>
                                        <p:cTn id="84" dur="1000" fill="hold"/>
                                        <p:tgtEl>
                                          <p:spTgt spid="5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1000"/>
                                        <p:tgtEl>
                                          <p:spTgt spid="52"/>
                                        </p:tgtEl>
                                      </p:cBhvr>
                                    </p:animEffect>
                                    <p:anim calcmode="lin" valueType="num">
                                      <p:cBhvr>
                                        <p:cTn id="88" dur="1000" fill="hold"/>
                                        <p:tgtEl>
                                          <p:spTgt spid="52"/>
                                        </p:tgtEl>
                                        <p:attrNameLst>
                                          <p:attrName>ppt_x</p:attrName>
                                        </p:attrNameLst>
                                      </p:cBhvr>
                                      <p:tavLst>
                                        <p:tav tm="0">
                                          <p:val>
                                            <p:strVal val="#ppt_x"/>
                                          </p:val>
                                        </p:tav>
                                        <p:tav tm="100000">
                                          <p:val>
                                            <p:strVal val="#ppt_x"/>
                                          </p:val>
                                        </p:tav>
                                      </p:tavLst>
                                    </p:anim>
                                    <p:anim calcmode="lin" valueType="num">
                                      <p:cBhvr>
                                        <p:cTn id="89" dur="1000" fill="hold"/>
                                        <p:tgtEl>
                                          <p:spTgt spid="5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1000"/>
                                        <p:tgtEl>
                                          <p:spTgt spid="54"/>
                                        </p:tgtEl>
                                      </p:cBhvr>
                                    </p:animEffect>
                                    <p:anim calcmode="lin" valueType="num">
                                      <p:cBhvr>
                                        <p:cTn id="93" dur="1000" fill="hold"/>
                                        <p:tgtEl>
                                          <p:spTgt spid="54"/>
                                        </p:tgtEl>
                                        <p:attrNameLst>
                                          <p:attrName>ppt_x</p:attrName>
                                        </p:attrNameLst>
                                      </p:cBhvr>
                                      <p:tavLst>
                                        <p:tav tm="0">
                                          <p:val>
                                            <p:strVal val="#ppt_x"/>
                                          </p:val>
                                        </p:tav>
                                        <p:tav tm="100000">
                                          <p:val>
                                            <p:strVal val="#ppt_x"/>
                                          </p:val>
                                        </p:tav>
                                      </p:tavLst>
                                    </p:anim>
                                    <p:anim calcmode="lin" valueType="num">
                                      <p:cBhvr>
                                        <p:cTn id="9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1" nodeType="clickEffect">
                                  <p:stCondLst>
                                    <p:cond delay="0"/>
                                  </p:stCondLst>
                                  <p:childTnLst>
                                    <p:set>
                                      <p:cBhvr>
                                        <p:cTn id="114" dur="1" fill="hold">
                                          <p:stCondLst>
                                            <p:cond delay="0"/>
                                          </p:stCondLst>
                                        </p:cTn>
                                        <p:tgtEl>
                                          <p:spTgt spid="3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fade">
                                      <p:cBhvr>
                                        <p:cTn id="153" dur="500"/>
                                        <p:tgtEl>
                                          <p:spTgt spid="60"/>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84"/>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85"/>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86"/>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91"/>
                                        </p:tgtEl>
                                        <p:attrNameLst>
                                          <p:attrName>style.visibility</p:attrName>
                                        </p:attrNameLst>
                                      </p:cBhvr>
                                      <p:to>
                                        <p:strVal val="visible"/>
                                      </p:to>
                                    </p:set>
                                    <p:animEffect transition="in" filter="fade">
                                      <p:cBhvr>
                                        <p:cTn id="166" dur="500"/>
                                        <p:tgtEl>
                                          <p:spTgt spid="91"/>
                                        </p:tgtEl>
                                      </p:cBhvr>
                                    </p:animEffect>
                                  </p:childTnLst>
                                </p:cTn>
                              </p:par>
                              <p:par>
                                <p:cTn id="167" presetID="10" presetClass="entr" presetSubtype="0" fill="hold" nodeType="withEffect">
                                  <p:stCondLst>
                                    <p:cond delay="0"/>
                                  </p:stCondLst>
                                  <p:childTnLst>
                                    <p:set>
                                      <p:cBhvr>
                                        <p:cTn id="168" dur="1" fill="hold">
                                          <p:stCondLst>
                                            <p:cond delay="0"/>
                                          </p:stCondLst>
                                        </p:cTn>
                                        <p:tgtEl>
                                          <p:spTgt spid="89"/>
                                        </p:tgtEl>
                                        <p:attrNameLst>
                                          <p:attrName>style.visibility</p:attrName>
                                        </p:attrNameLst>
                                      </p:cBhvr>
                                      <p:to>
                                        <p:strVal val="visible"/>
                                      </p:to>
                                    </p:set>
                                    <p:animEffect transition="in" filter="fade">
                                      <p:cBhvr>
                                        <p:cTn id="169" dur="500"/>
                                        <p:tgtEl>
                                          <p:spTgt spid="89"/>
                                        </p:tgtEl>
                                      </p:cBhvr>
                                    </p:animEffect>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70"/>
                                        </p:tgtEl>
                                        <p:attrNameLst>
                                          <p:attrName>style.visibility</p:attrName>
                                        </p:attrNameLst>
                                      </p:cBhvr>
                                      <p:to>
                                        <p:strVal val="visible"/>
                                      </p:to>
                                    </p:set>
                                    <p:animEffect transition="in" filter="fade">
                                      <p:cBhvr>
                                        <p:cTn id="174" dur="1000"/>
                                        <p:tgtEl>
                                          <p:spTgt spid="70"/>
                                        </p:tgtEl>
                                      </p:cBhvr>
                                    </p:animEffect>
                                    <p:anim calcmode="lin" valueType="num">
                                      <p:cBhvr>
                                        <p:cTn id="175" dur="1000" fill="hold"/>
                                        <p:tgtEl>
                                          <p:spTgt spid="70"/>
                                        </p:tgtEl>
                                        <p:attrNameLst>
                                          <p:attrName>ppt_x</p:attrName>
                                        </p:attrNameLst>
                                      </p:cBhvr>
                                      <p:tavLst>
                                        <p:tav tm="0">
                                          <p:val>
                                            <p:strVal val="#ppt_x"/>
                                          </p:val>
                                        </p:tav>
                                        <p:tav tm="100000">
                                          <p:val>
                                            <p:strVal val="#ppt_x"/>
                                          </p:val>
                                        </p:tav>
                                      </p:tavLst>
                                    </p:anim>
                                    <p:anim calcmode="lin" valueType="num">
                                      <p:cBhvr>
                                        <p:cTn id="176" dur="1000" fill="hold"/>
                                        <p:tgtEl>
                                          <p:spTgt spid="70"/>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72"/>
                                        </p:tgtEl>
                                        <p:attrNameLst>
                                          <p:attrName>style.visibility</p:attrName>
                                        </p:attrNameLst>
                                      </p:cBhvr>
                                      <p:to>
                                        <p:strVal val="visible"/>
                                      </p:to>
                                    </p:set>
                                    <p:animEffect transition="in" filter="fade">
                                      <p:cBhvr>
                                        <p:cTn id="179" dur="1000"/>
                                        <p:tgtEl>
                                          <p:spTgt spid="72"/>
                                        </p:tgtEl>
                                      </p:cBhvr>
                                    </p:animEffect>
                                    <p:anim calcmode="lin" valueType="num">
                                      <p:cBhvr>
                                        <p:cTn id="180" dur="1000" fill="hold"/>
                                        <p:tgtEl>
                                          <p:spTgt spid="72"/>
                                        </p:tgtEl>
                                        <p:attrNameLst>
                                          <p:attrName>ppt_x</p:attrName>
                                        </p:attrNameLst>
                                      </p:cBhvr>
                                      <p:tavLst>
                                        <p:tav tm="0">
                                          <p:val>
                                            <p:strVal val="#ppt_x"/>
                                          </p:val>
                                        </p:tav>
                                        <p:tav tm="100000">
                                          <p:val>
                                            <p:strVal val="#ppt_x"/>
                                          </p:val>
                                        </p:tav>
                                      </p:tavLst>
                                    </p:anim>
                                    <p:anim calcmode="lin" valueType="num">
                                      <p:cBhvr>
                                        <p:cTn id="181" dur="1000" fill="hold"/>
                                        <p:tgtEl>
                                          <p:spTgt spid="72"/>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77"/>
                                        </p:tgtEl>
                                        <p:attrNameLst>
                                          <p:attrName>style.visibility</p:attrName>
                                        </p:attrNameLst>
                                      </p:cBhvr>
                                      <p:to>
                                        <p:strVal val="visible"/>
                                      </p:to>
                                    </p:set>
                                    <p:animEffect transition="in" filter="fade">
                                      <p:cBhvr>
                                        <p:cTn id="184" dur="1000"/>
                                        <p:tgtEl>
                                          <p:spTgt spid="77"/>
                                        </p:tgtEl>
                                      </p:cBhvr>
                                    </p:animEffect>
                                    <p:anim calcmode="lin" valueType="num">
                                      <p:cBhvr>
                                        <p:cTn id="185" dur="1000" fill="hold"/>
                                        <p:tgtEl>
                                          <p:spTgt spid="77"/>
                                        </p:tgtEl>
                                        <p:attrNameLst>
                                          <p:attrName>ppt_x</p:attrName>
                                        </p:attrNameLst>
                                      </p:cBhvr>
                                      <p:tavLst>
                                        <p:tav tm="0">
                                          <p:val>
                                            <p:strVal val="#ppt_x"/>
                                          </p:val>
                                        </p:tav>
                                        <p:tav tm="100000">
                                          <p:val>
                                            <p:strVal val="#ppt_x"/>
                                          </p:val>
                                        </p:tav>
                                      </p:tavLst>
                                    </p:anim>
                                    <p:anim calcmode="lin" valueType="num">
                                      <p:cBhvr>
                                        <p:cTn id="186" dur="1000" fill="hold"/>
                                        <p:tgtEl>
                                          <p:spTgt spid="77"/>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76"/>
                                        </p:tgtEl>
                                        <p:attrNameLst>
                                          <p:attrName>style.visibility</p:attrName>
                                        </p:attrNameLst>
                                      </p:cBhvr>
                                      <p:to>
                                        <p:strVal val="visible"/>
                                      </p:to>
                                    </p:set>
                                    <p:animEffect transition="in" filter="fade">
                                      <p:cBhvr>
                                        <p:cTn id="189" dur="1000"/>
                                        <p:tgtEl>
                                          <p:spTgt spid="76"/>
                                        </p:tgtEl>
                                      </p:cBhvr>
                                    </p:animEffect>
                                    <p:anim calcmode="lin" valueType="num">
                                      <p:cBhvr>
                                        <p:cTn id="190" dur="1000" fill="hold"/>
                                        <p:tgtEl>
                                          <p:spTgt spid="76"/>
                                        </p:tgtEl>
                                        <p:attrNameLst>
                                          <p:attrName>ppt_x</p:attrName>
                                        </p:attrNameLst>
                                      </p:cBhvr>
                                      <p:tavLst>
                                        <p:tav tm="0">
                                          <p:val>
                                            <p:strVal val="#ppt_x"/>
                                          </p:val>
                                        </p:tav>
                                        <p:tav tm="100000">
                                          <p:val>
                                            <p:strVal val="#ppt_x"/>
                                          </p:val>
                                        </p:tav>
                                      </p:tavLst>
                                    </p:anim>
                                    <p:anim calcmode="lin" valueType="num">
                                      <p:cBhvr>
                                        <p:cTn id="191" dur="1000" fill="hold"/>
                                        <p:tgtEl>
                                          <p:spTgt spid="76"/>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73"/>
                                        </p:tgtEl>
                                        <p:attrNameLst>
                                          <p:attrName>style.visibility</p:attrName>
                                        </p:attrNameLst>
                                      </p:cBhvr>
                                      <p:to>
                                        <p:strVal val="visible"/>
                                      </p:to>
                                    </p:set>
                                    <p:animEffect transition="in" filter="fade">
                                      <p:cBhvr>
                                        <p:cTn id="194" dur="1000"/>
                                        <p:tgtEl>
                                          <p:spTgt spid="73"/>
                                        </p:tgtEl>
                                      </p:cBhvr>
                                    </p:animEffect>
                                    <p:anim calcmode="lin" valueType="num">
                                      <p:cBhvr>
                                        <p:cTn id="195" dur="1000" fill="hold"/>
                                        <p:tgtEl>
                                          <p:spTgt spid="73"/>
                                        </p:tgtEl>
                                        <p:attrNameLst>
                                          <p:attrName>ppt_x</p:attrName>
                                        </p:attrNameLst>
                                      </p:cBhvr>
                                      <p:tavLst>
                                        <p:tav tm="0">
                                          <p:val>
                                            <p:strVal val="#ppt_x"/>
                                          </p:val>
                                        </p:tav>
                                        <p:tav tm="100000">
                                          <p:val>
                                            <p:strVal val="#ppt_x"/>
                                          </p:val>
                                        </p:tav>
                                      </p:tavLst>
                                    </p:anim>
                                    <p:anim calcmode="lin" valueType="num">
                                      <p:cBhvr>
                                        <p:cTn id="196" dur="1000" fill="hold"/>
                                        <p:tgtEl>
                                          <p:spTgt spid="73"/>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75"/>
                                        </p:tgtEl>
                                        <p:attrNameLst>
                                          <p:attrName>style.visibility</p:attrName>
                                        </p:attrNameLst>
                                      </p:cBhvr>
                                      <p:to>
                                        <p:strVal val="visible"/>
                                      </p:to>
                                    </p:set>
                                    <p:animEffect transition="in" filter="fade">
                                      <p:cBhvr>
                                        <p:cTn id="199" dur="1000"/>
                                        <p:tgtEl>
                                          <p:spTgt spid="75"/>
                                        </p:tgtEl>
                                      </p:cBhvr>
                                    </p:animEffect>
                                    <p:anim calcmode="lin" valueType="num">
                                      <p:cBhvr>
                                        <p:cTn id="200" dur="1000" fill="hold"/>
                                        <p:tgtEl>
                                          <p:spTgt spid="75"/>
                                        </p:tgtEl>
                                        <p:attrNameLst>
                                          <p:attrName>ppt_x</p:attrName>
                                        </p:attrNameLst>
                                      </p:cBhvr>
                                      <p:tavLst>
                                        <p:tav tm="0">
                                          <p:val>
                                            <p:strVal val="#ppt_x"/>
                                          </p:val>
                                        </p:tav>
                                        <p:tav tm="100000">
                                          <p:val>
                                            <p:strVal val="#ppt_x"/>
                                          </p:val>
                                        </p:tav>
                                      </p:tavLst>
                                    </p:anim>
                                    <p:anim calcmode="lin" valueType="num">
                                      <p:cBhvr>
                                        <p:cTn id="201" dur="1000" fill="hold"/>
                                        <p:tgtEl>
                                          <p:spTgt spid="75"/>
                                        </p:tgtEl>
                                        <p:attrNameLst>
                                          <p:attrName>ppt_y</p:attrName>
                                        </p:attrNameLst>
                                      </p:cBhvr>
                                      <p:tavLst>
                                        <p:tav tm="0">
                                          <p:val>
                                            <p:strVal val="#ppt_y+.1"/>
                                          </p:val>
                                        </p:tav>
                                        <p:tav tm="100000">
                                          <p:val>
                                            <p:strVal val="#ppt_y"/>
                                          </p:val>
                                        </p:tav>
                                      </p:tavLst>
                                    </p:anim>
                                  </p:childTnLst>
                                </p:cTn>
                              </p:par>
                              <p:par>
                                <p:cTn id="202" presetID="42" presetClass="entr" presetSubtype="0" fill="hold" grpId="0" nodeType="withEffect">
                                  <p:stCondLst>
                                    <p:cond delay="0"/>
                                  </p:stCondLst>
                                  <p:childTnLst>
                                    <p:set>
                                      <p:cBhvr>
                                        <p:cTn id="203" dur="1" fill="hold">
                                          <p:stCondLst>
                                            <p:cond delay="0"/>
                                          </p:stCondLst>
                                        </p:cTn>
                                        <p:tgtEl>
                                          <p:spTgt spid="78"/>
                                        </p:tgtEl>
                                        <p:attrNameLst>
                                          <p:attrName>style.visibility</p:attrName>
                                        </p:attrNameLst>
                                      </p:cBhvr>
                                      <p:to>
                                        <p:strVal val="visible"/>
                                      </p:to>
                                    </p:set>
                                    <p:animEffect transition="in" filter="fade">
                                      <p:cBhvr>
                                        <p:cTn id="204" dur="1000"/>
                                        <p:tgtEl>
                                          <p:spTgt spid="78"/>
                                        </p:tgtEl>
                                      </p:cBhvr>
                                    </p:animEffect>
                                    <p:anim calcmode="lin" valueType="num">
                                      <p:cBhvr>
                                        <p:cTn id="205" dur="1000" fill="hold"/>
                                        <p:tgtEl>
                                          <p:spTgt spid="78"/>
                                        </p:tgtEl>
                                        <p:attrNameLst>
                                          <p:attrName>ppt_x</p:attrName>
                                        </p:attrNameLst>
                                      </p:cBhvr>
                                      <p:tavLst>
                                        <p:tav tm="0">
                                          <p:val>
                                            <p:strVal val="#ppt_x"/>
                                          </p:val>
                                        </p:tav>
                                        <p:tav tm="100000">
                                          <p:val>
                                            <p:strVal val="#ppt_x"/>
                                          </p:val>
                                        </p:tav>
                                      </p:tavLst>
                                    </p:anim>
                                    <p:anim calcmode="lin" valueType="num">
                                      <p:cBhvr>
                                        <p:cTn id="206" dur="1000" fill="hold"/>
                                        <p:tgtEl>
                                          <p:spTgt spid="78"/>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80"/>
                                        </p:tgtEl>
                                        <p:attrNameLst>
                                          <p:attrName>style.visibility</p:attrName>
                                        </p:attrNameLst>
                                      </p:cBhvr>
                                      <p:to>
                                        <p:strVal val="visible"/>
                                      </p:to>
                                    </p:set>
                                    <p:animEffect transition="in" filter="fade">
                                      <p:cBhvr>
                                        <p:cTn id="209" dur="1000"/>
                                        <p:tgtEl>
                                          <p:spTgt spid="80"/>
                                        </p:tgtEl>
                                      </p:cBhvr>
                                    </p:animEffect>
                                    <p:anim calcmode="lin" valueType="num">
                                      <p:cBhvr>
                                        <p:cTn id="210" dur="1000" fill="hold"/>
                                        <p:tgtEl>
                                          <p:spTgt spid="80"/>
                                        </p:tgtEl>
                                        <p:attrNameLst>
                                          <p:attrName>ppt_x</p:attrName>
                                        </p:attrNameLst>
                                      </p:cBhvr>
                                      <p:tavLst>
                                        <p:tav tm="0">
                                          <p:val>
                                            <p:strVal val="#ppt_x"/>
                                          </p:val>
                                        </p:tav>
                                        <p:tav tm="100000">
                                          <p:val>
                                            <p:strVal val="#ppt_x"/>
                                          </p:val>
                                        </p:tav>
                                      </p:tavLst>
                                    </p:anim>
                                    <p:anim calcmode="lin" valueType="num">
                                      <p:cBhvr>
                                        <p:cTn id="211" dur="1000" fill="hold"/>
                                        <p:tgtEl>
                                          <p:spTgt spid="80"/>
                                        </p:tgtEl>
                                        <p:attrNameLst>
                                          <p:attrName>ppt_y</p:attrName>
                                        </p:attrNameLst>
                                      </p:cBhvr>
                                      <p:tavLst>
                                        <p:tav tm="0">
                                          <p:val>
                                            <p:strVal val="#ppt_y+.1"/>
                                          </p:val>
                                        </p:tav>
                                        <p:tav tm="100000">
                                          <p:val>
                                            <p:strVal val="#ppt_y"/>
                                          </p:val>
                                        </p:tav>
                                      </p:tavLst>
                                    </p:anim>
                                  </p:childTnLst>
                                </p:cTn>
                              </p:par>
                              <p:par>
                                <p:cTn id="212" presetID="42" presetClass="entr" presetSubtype="0" fill="hold" grpId="0" nodeType="with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fade">
                                      <p:cBhvr>
                                        <p:cTn id="214" dur="1000"/>
                                        <p:tgtEl>
                                          <p:spTgt spid="81"/>
                                        </p:tgtEl>
                                      </p:cBhvr>
                                    </p:animEffect>
                                    <p:anim calcmode="lin" valueType="num">
                                      <p:cBhvr>
                                        <p:cTn id="215" dur="1000" fill="hold"/>
                                        <p:tgtEl>
                                          <p:spTgt spid="81"/>
                                        </p:tgtEl>
                                        <p:attrNameLst>
                                          <p:attrName>ppt_x</p:attrName>
                                        </p:attrNameLst>
                                      </p:cBhvr>
                                      <p:tavLst>
                                        <p:tav tm="0">
                                          <p:val>
                                            <p:strVal val="#ppt_x"/>
                                          </p:val>
                                        </p:tav>
                                        <p:tav tm="100000">
                                          <p:val>
                                            <p:strVal val="#ppt_x"/>
                                          </p:val>
                                        </p:tav>
                                      </p:tavLst>
                                    </p:anim>
                                    <p:anim calcmode="lin" valueType="num">
                                      <p:cBhvr>
                                        <p:cTn id="216" dur="1000" fill="hold"/>
                                        <p:tgtEl>
                                          <p:spTgt spid="81"/>
                                        </p:tgtEl>
                                        <p:attrNameLst>
                                          <p:attrName>ppt_y</p:attrName>
                                        </p:attrNameLst>
                                      </p:cBhvr>
                                      <p:tavLst>
                                        <p:tav tm="0">
                                          <p:val>
                                            <p:strVal val="#ppt_y+.1"/>
                                          </p:val>
                                        </p:tav>
                                        <p:tav tm="100000">
                                          <p:val>
                                            <p:strVal val="#ppt_y"/>
                                          </p:val>
                                        </p:tav>
                                      </p:tavLst>
                                    </p:anim>
                                  </p:childTnLst>
                                </p:cTn>
                              </p:par>
                              <p:par>
                                <p:cTn id="217" presetID="42"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animEffect transition="in" filter="fade">
                                      <p:cBhvr>
                                        <p:cTn id="219" dur="1000"/>
                                        <p:tgtEl>
                                          <p:spTgt spid="82"/>
                                        </p:tgtEl>
                                      </p:cBhvr>
                                    </p:animEffect>
                                    <p:anim calcmode="lin" valueType="num">
                                      <p:cBhvr>
                                        <p:cTn id="220" dur="1000" fill="hold"/>
                                        <p:tgtEl>
                                          <p:spTgt spid="82"/>
                                        </p:tgtEl>
                                        <p:attrNameLst>
                                          <p:attrName>ppt_x</p:attrName>
                                        </p:attrNameLst>
                                      </p:cBhvr>
                                      <p:tavLst>
                                        <p:tav tm="0">
                                          <p:val>
                                            <p:strVal val="#ppt_x"/>
                                          </p:val>
                                        </p:tav>
                                        <p:tav tm="100000">
                                          <p:val>
                                            <p:strVal val="#ppt_x"/>
                                          </p:val>
                                        </p:tav>
                                      </p:tavLst>
                                    </p:anim>
                                    <p:anim calcmode="lin" valueType="num">
                                      <p:cBhvr>
                                        <p:cTn id="221" dur="1000" fill="hold"/>
                                        <p:tgtEl>
                                          <p:spTgt spid="82"/>
                                        </p:tgtEl>
                                        <p:attrNameLst>
                                          <p:attrName>ppt_y</p:attrName>
                                        </p:attrNameLst>
                                      </p:cBhvr>
                                      <p:tavLst>
                                        <p:tav tm="0">
                                          <p:val>
                                            <p:strVal val="#ppt_y+.1"/>
                                          </p:val>
                                        </p:tav>
                                        <p:tav tm="100000">
                                          <p:val>
                                            <p:strVal val="#ppt_y"/>
                                          </p:val>
                                        </p:tav>
                                      </p:tavLst>
                                    </p:anim>
                                  </p:childTnLst>
                                </p:cTn>
                              </p:par>
                              <p:par>
                                <p:cTn id="222" presetID="42" presetClass="entr" presetSubtype="0" fill="hold" grpId="0" nodeType="withEffect">
                                  <p:stCondLst>
                                    <p:cond delay="0"/>
                                  </p:stCondLst>
                                  <p:childTnLst>
                                    <p:set>
                                      <p:cBhvr>
                                        <p:cTn id="223" dur="1" fill="hold">
                                          <p:stCondLst>
                                            <p:cond delay="0"/>
                                          </p:stCondLst>
                                        </p:cTn>
                                        <p:tgtEl>
                                          <p:spTgt spid="83"/>
                                        </p:tgtEl>
                                        <p:attrNameLst>
                                          <p:attrName>style.visibility</p:attrName>
                                        </p:attrNameLst>
                                      </p:cBhvr>
                                      <p:to>
                                        <p:strVal val="visible"/>
                                      </p:to>
                                    </p:set>
                                    <p:animEffect transition="in" filter="fade">
                                      <p:cBhvr>
                                        <p:cTn id="224" dur="1000"/>
                                        <p:tgtEl>
                                          <p:spTgt spid="83"/>
                                        </p:tgtEl>
                                      </p:cBhvr>
                                    </p:animEffect>
                                    <p:anim calcmode="lin" valueType="num">
                                      <p:cBhvr>
                                        <p:cTn id="225" dur="1000" fill="hold"/>
                                        <p:tgtEl>
                                          <p:spTgt spid="83"/>
                                        </p:tgtEl>
                                        <p:attrNameLst>
                                          <p:attrName>ppt_x</p:attrName>
                                        </p:attrNameLst>
                                      </p:cBhvr>
                                      <p:tavLst>
                                        <p:tav tm="0">
                                          <p:val>
                                            <p:strVal val="#ppt_x"/>
                                          </p:val>
                                        </p:tav>
                                        <p:tav tm="100000">
                                          <p:val>
                                            <p:strVal val="#ppt_x"/>
                                          </p:val>
                                        </p:tav>
                                      </p:tavLst>
                                    </p:anim>
                                    <p:anim calcmode="lin" valueType="num">
                                      <p:cBhvr>
                                        <p:cTn id="226" dur="1000" fill="hold"/>
                                        <p:tgtEl>
                                          <p:spTgt spid="83"/>
                                        </p:tgtEl>
                                        <p:attrNameLst>
                                          <p:attrName>ppt_y</p:attrName>
                                        </p:attrNameLst>
                                      </p:cBhvr>
                                      <p:tavLst>
                                        <p:tav tm="0">
                                          <p:val>
                                            <p:strVal val="#ppt_y+.1"/>
                                          </p:val>
                                        </p:tav>
                                        <p:tav tm="100000">
                                          <p:val>
                                            <p:strVal val="#ppt_y"/>
                                          </p:val>
                                        </p:tav>
                                      </p:tavLst>
                                    </p:anim>
                                  </p:childTnLst>
                                </p:cTn>
                              </p:par>
                              <p:par>
                                <p:cTn id="227" presetID="42" presetClass="entr" presetSubtype="0" fill="hold" grpId="0" nodeType="withEffect">
                                  <p:stCondLst>
                                    <p:cond delay="0"/>
                                  </p:stCondLst>
                                  <p:childTnLst>
                                    <p:set>
                                      <p:cBhvr>
                                        <p:cTn id="228" dur="1" fill="hold">
                                          <p:stCondLst>
                                            <p:cond delay="0"/>
                                          </p:stCondLst>
                                        </p:cTn>
                                        <p:tgtEl>
                                          <p:spTgt spid="79"/>
                                        </p:tgtEl>
                                        <p:attrNameLst>
                                          <p:attrName>style.visibility</p:attrName>
                                        </p:attrNameLst>
                                      </p:cBhvr>
                                      <p:to>
                                        <p:strVal val="visible"/>
                                      </p:to>
                                    </p:set>
                                    <p:animEffect transition="in" filter="fade">
                                      <p:cBhvr>
                                        <p:cTn id="229" dur="1000"/>
                                        <p:tgtEl>
                                          <p:spTgt spid="79"/>
                                        </p:tgtEl>
                                      </p:cBhvr>
                                    </p:animEffect>
                                    <p:anim calcmode="lin" valueType="num">
                                      <p:cBhvr>
                                        <p:cTn id="230" dur="1000" fill="hold"/>
                                        <p:tgtEl>
                                          <p:spTgt spid="79"/>
                                        </p:tgtEl>
                                        <p:attrNameLst>
                                          <p:attrName>ppt_x</p:attrName>
                                        </p:attrNameLst>
                                      </p:cBhvr>
                                      <p:tavLst>
                                        <p:tav tm="0">
                                          <p:val>
                                            <p:strVal val="#ppt_x"/>
                                          </p:val>
                                        </p:tav>
                                        <p:tav tm="100000">
                                          <p:val>
                                            <p:strVal val="#ppt_x"/>
                                          </p:val>
                                        </p:tav>
                                      </p:tavLst>
                                    </p:anim>
                                    <p:anim calcmode="lin" valueType="num">
                                      <p:cBhvr>
                                        <p:cTn id="231"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8" grpId="0" animBg="1"/>
      <p:bldP spid="9" grpId="0" animBg="1"/>
      <p:bldP spid="24" grpId="0"/>
      <p:bldP spid="25" grpId="0"/>
      <p:bldP spid="26" grpId="0"/>
      <p:bldP spid="27" grpId="0"/>
      <p:bldP spid="28" grpId="0"/>
      <p:bldP spid="32" grpId="0" animBg="1"/>
      <p:bldP spid="34" grpId="0" animBg="1"/>
      <p:bldP spid="35" grpId="0" animBg="1"/>
      <p:bldP spid="35" grpId="1" animBg="1"/>
      <p:bldP spid="36" grpId="0" animBg="1"/>
      <p:bldP spid="37" grpId="0" animBg="1"/>
      <p:bldP spid="38" grpId="0" animBg="1"/>
      <p:bldP spid="39" grpId="0"/>
      <p:bldP spid="40" grpId="0"/>
      <p:bldP spid="41" grpId="0"/>
      <p:bldP spid="58" grpId="0" animBg="1"/>
      <p:bldP spid="59" grpId="0"/>
      <p:bldP spid="60" grpId="0" animBg="1"/>
      <p:bldP spid="61" grpId="0"/>
      <p:bldP spid="64" grpId="0" animBg="1"/>
      <p:bldP spid="68" grpId="0"/>
      <p:bldP spid="70" grpId="0" animBg="1"/>
      <p:bldP spid="72" grpId="0"/>
      <p:bldP spid="73" grpId="0" animBg="1"/>
      <p:bldP spid="75" grpId="0" animBg="1"/>
      <p:bldP spid="76" grpId="0" animBg="1"/>
      <p:bldP spid="77" grpId="0"/>
      <p:bldP spid="78" grpId="0" animBg="1"/>
      <p:bldP spid="79" grpId="0"/>
      <p:bldP spid="80" grpId="0" animBg="1"/>
      <p:bldP spid="81" grpId="0" animBg="1"/>
      <p:bldP spid="83" grpId="0" animBg="1"/>
      <p:bldP spid="82" grpId="0"/>
      <p:bldP spid="84" grpId="0" animBg="1"/>
      <p:bldP spid="85"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Launching the Spark In Standalone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2" y="1711632"/>
            <a:ext cx="4790917" cy="4391802"/>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standalone mode, Spark uses a Master daemon to coordinate with workers, which run the executors.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Standalone mode is the default, but cannot be used on secure clusters.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When you submit an application, you can choose how much memory its executors will use, as well as the total number of cores across all executors.</a:t>
            </a:r>
            <a:endParaRPr lang="en-US" kern="0" dirty="0">
              <a:gradFill>
                <a:gsLst>
                  <a:gs pos="2917">
                    <a:schemeClr val="tx1"/>
                  </a:gs>
                  <a:gs pos="30000">
                    <a:schemeClr val="tx1"/>
                  </a:gs>
                </a:gsLst>
                <a:lin ang="5400000" scaled="0"/>
              </a:gradFill>
              <a:latin typeface="Consolas" panose="020B0609020204030204" pitchFamily="49" charset="0"/>
            </a:endParaRPr>
          </a:p>
        </p:txBody>
      </p:sp>
      <p:pic>
        <p:nvPicPr>
          <p:cNvPr id="2050" name="Picture 2" descr="SparkDeploySchedulerBackend AppClient st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7" y="2157301"/>
            <a:ext cx="6288299" cy="297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100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on YARN Mode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 name="TextBox 4"/>
          <p:cNvSpPr txBox="1"/>
          <p:nvPr/>
        </p:nvSpPr>
        <p:spPr>
          <a:xfrm>
            <a:off x="658311" y="1711631"/>
            <a:ext cx="11264139" cy="4757431"/>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 YARN mode, the YARN </a:t>
            </a:r>
            <a:r>
              <a:rPr lang="en-US" sz="2353" kern="0" dirty="0" err="1">
                <a:gradFill>
                  <a:gsLst>
                    <a:gs pos="2917">
                      <a:schemeClr val="tx1"/>
                    </a:gs>
                    <a:gs pos="30000">
                      <a:schemeClr val="tx1"/>
                    </a:gs>
                  </a:gsLst>
                  <a:lin ang="5400000" scaled="0"/>
                </a:gradFill>
                <a:latin typeface="+mj-lt"/>
              </a:rPr>
              <a:t>ResourceManager</a:t>
            </a:r>
            <a:r>
              <a:rPr lang="en-US" sz="2353" kern="0" dirty="0">
                <a:gradFill>
                  <a:gsLst>
                    <a:gs pos="2917">
                      <a:schemeClr val="tx1"/>
                    </a:gs>
                    <a:gs pos="30000">
                      <a:schemeClr val="tx1"/>
                    </a:gs>
                  </a:gsLst>
                  <a:lin ang="5400000" scaled="0"/>
                </a:gradFill>
                <a:latin typeface="+mj-lt"/>
              </a:rPr>
              <a:t> performs the functions of the Spark Master.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The functions of the workers are performed by the YARN </a:t>
            </a:r>
            <a:r>
              <a:rPr lang="en-US" sz="2353" kern="0" dirty="0" err="1">
                <a:gradFill>
                  <a:gsLst>
                    <a:gs pos="2917">
                      <a:schemeClr val="tx1"/>
                    </a:gs>
                    <a:gs pos="30000">
                      <a:schemeClr val="tx1"/>
                    </a:gs>
                  </a:gsLst>
                  <a:lin ang="5400000" scaled="0"/>
                </a:gradFill>
                <a:latin typeface="+mj-lt"/>
              </a:rPr>
              <a:t>NodeManager</a:t>
            </a:r>
            <a:r>
              <a:rPr lang="en-US" sz="2353" kern="0" dirty="0">
                <a:gradFill>
                  <a:gsLst>
                    <a:gs pos="2917">
                      <a:schemeClr val="tx1"/>
                    </a:gs>
                    <a:gs pos="30000">
                      <a:schemeClr val="tx1"/>
                    </a:gs>
                  </a:gsLst>
                  <a:lin ang="5400000" scaled="0"/>
                </a:gradFill>
                <a:latin typeface="+mj-lt"/>
              </a:rPr>
              <a:t> daemons, which run the executors.</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YARN mode is a bit more complex than standalone mode, but can be much more secure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Two modes of running a Spark Application in YARN: client mode, cluster mode</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Client Mode: runs in the foreground (</a:t>
            </a:r>
            <a:r>
              <a:rPr lang="en-US" sz="2353" kern="0" dirty="0">
                <a:gradFill>
                  <a:gsLst>
                    <a:gs pos="2917">
                      <a:schemeClr val="tx1"/>
                    </a:gs>
                    <a:gs pos="30000">
                      <a:schemeClr val="tx1"/>
                    </a:gs>
                  </a:gsLst>
                  <a:lin ang="5400000" scaled="0"/>
                </a:gradFill>
                <a:latin typeface="Consolas" panose="020B0609020204030204" pitchFamily="49" charset="0"/>
              </a:rPr>
              <a:t>-deploy-mode cluster</a:t>
            </a:r>
            <a:r>
              <a:rPr lang="en-US" sz="2353" kern="0" dirty="0">
                <a:gradFill>
                  <a:gsLst>
                    <a:gs pos="2917">
                      <a:schemeClr val="tx1"/>
                    </a:gs>
                    <a:gs pos="30000">
                      <a:schemeClr val="tx1"/>
                    </a:gs>
                  </a:gsLst>
                  <a:lin ang="5400000" scaled="0"/>
                </a:gradFill>
                <a:latin typeface="+mj-lt"/>
              </a:rPr>
              <a:t>)</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Cluster Mode: runs in the background (</a:t>
            </a:r>
            <a:r>
              <a:rPr lang="en-US" sz="2353" kern="0" dirty="0">
                <a:gradFill>
                  <a:gsLst>
                    <a:gs pos="2917">
                      <a:schemeClr val="tx1"/>
                    </a:gs>
                    <a:gs pos="30000">
                      <a:schemeClr val="tx1"/>
                    </a:gs>
                  </a:gsLst>
                  <a:lin ang="5400000" scaled="0"/>
                </a:gradFill>
                <a:latin typeface="Consolas" panose="020B0609020204030204" pitchFamily="49" charset="0"/>
              </a:rPr>
              <a:t>-deploy mode client</a:t>
            </a:r>
            <a:r>
              <a:rPr lang="en-US" sz="2353" kern="0" dirty="0">
                <a:gradFill>
                  <a:gsLst>
                    <a:gs pos="2917">
                      <a:schemeClr val="tx1"/>
                    </a:gs>
                    <a:gs pos="30000">
                      <a:schemeClr val="tx1"/>
                    </a:gs>
                  </a:gsLst>
                  <a:lin ang="5400000" scaled="0"/>
                </a:gradFill>
                <a:latin typeface="+mj-lt"/>
              </a:rPr>
              <a:t>)</a:t>
            </a:r>
          </a:p>
          <a:p>
            <a:pPr marL="793345"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 little more complex than client mode, but allows user to log out without terminating the application</a:t>
            </a:r>
          </a:p>
          <a:p>
            <a:pPr marL="336145" indent="-336145" defTabSz="896386">
              <a:lnSpc>
                <a:spcPct val="90000"/>
              </a:lnSpc>
              <a:spcAft>
                <a:spcPts val="588"/>
              </a:spcAft>
              <a:buFont typeface="Arial" panose="020B0604020202020204" pitchFamily="34" charset="0"/>
              <a:buChar char="•"/>
            </a:pPr>
            <a:endParaRPr lang="en-US" kern="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90838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icone-png.com/png/14/1414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61729" y="1786303"/>
            <a:ext cx="1445883" cy="144588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0" y="4002544"/>
            <a:ext cx="12192000" cy="2246769"/>
          </a:xfrm>
          <a:prstGeom prst="rect">
            <a:avLst/>
          </a:prstGeom>
          <a:noFill/>
        </p:spPr>
        <p:txBody>
          <a:bodyPr wrap="square" rtlCol="0">
            <a:spAutoFit/>
          </a:bodyPr>
          <a:lstStyle/>
          <a:p>
            <a:r>
              <a:rPr lang="en-US" sz="2800" dirty="0">
                <a:solidFill>
                  <a:srgbClr val="0000FF"/>
                </a:solidFill>
                <a:latin typeface="Source Sans Pro Light"/>
                <a:cs typeface="Source Sans Pro Light"/>
              </a:rPr>
              <a:t>    “The key to tuning Spark apps is a sound grasp of Spark’s internal mechanisms”</a:t>
            </a:r>
          </a:p>
          <a:p>
            <a:r>
              <a:rPr lang="en-US" sz="2800" dirty="0">
                <a:solidFill>
                  <a:srgbClr val="0000FF"/>
                </a:solidFill>
                <a:latin typeface="Source Sans Pro Light"/>
                <a:cs typeface="Source Sans Pro Light"/>
              </a:rPr>
              <a:t>			</a:t>
            </a:r>
          </a:p>
          <a:p>
            <a:r>
              <a:rPr lang="en-US" sz="2800" dirty="0">
                <a:solidFill>
                  <a:srgbClr val="0000FF"/>
                </a:solidFill>
                <a:latin typeface="Source Sans Pro Light"/>
                <a:cs typeface="Source Sans Pro Light"/>
              </a:rPr>
              <a:t>																			</a:t>
            </a:r>
            <a:r>
              <a:rPr lang="en-US" sz="2000" dirty="0">
                <a:solidFill>
                  <a:srgbClr val="0000FF"/>
                </a:solidFill>
                <a:latin typeface="Source Sans Pro Light"/>
                <a:cs typeface="Source Sans Pro Light"/>
              </a:rPr>
              <a:t>- Patrick Wendell, </a:t>
            </a:r>
            <a:r>
              <a:rPr lang="en-US" sz="2000" dirty="0" err="1">
                <a:solidFill>
                  <a:srgbClr val="0000FF"/>
                </a:solidFill>
                <a:latin typeface="Source Sans Pro Light"/>
                <a:cs typeface="Source Sans Pro Light"/>
              </a:rPr>
              <a:t>Databricks</a:t>
            </a:r>
            <a:r>
              <a:rPr lang="en-US" sz="2000" dirty="0">
                <a:solidFill>
                  <a:srgbClr val="0000FF"/>
                </a:solidFill>
                <a:latin typeface="Source Sans Pro Light"/>
                <a:cs typeface="Source Sans Pro Light"/>
              </a:rPr>
              <a:t> Founder, Spark Committer</a:t>
            </a:r>
            <a:endParaRPr lang="en-US" sz="2800" dirty="0">
              <a:solidFill>
                <a:srgbClr val="0000FF"/>
              </a:solidFill>
              <a:latin typeface="Source Sans Pro Light"/>
              <a:cs typeface="Source Sans Pro Light"/>
            </a:endParaRPr>
          </a:p>
        </p:txBody>
      </p:sp>
    </p:spTree>
    <p:extLst>
      <p:ext uri="{BB962C8B-B14F-4D97-AF65-F5344CB8AC3E}">
        <p14:creationId xmlns:p14="http://schemas.microsoft.com/office/powerpoint/2010/main" val="3750196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TotalTime>
  <Words>2160</Words>
  <Application>Microsoft Macintosh PowerPoint</Application>
  <PresentationFormat>Widescreen</PresentationFormat>
  <Paragraphs>245</Paragraphs>
  <Slides>16</Slides>
  <Notes>11</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vt:i4>
      </vt:variant>
    </vt:vector>
  </HeadingPairs>
  <TitlesOfParts>
    <vt:vector size="31" baseType="lpstr">
      <vt:lpstr>Anonymous Pro</vt:lpstr>
      <vt:lpstr>Calibri</vt:lpstr>
      <vt:lpstr>Calibri Light</vt:lpstr>
      <vt:lpstr>Consolas</vt:lpstr>
      <vt:lpstr>MS PGothic</vt:lpstr>
      <vt:lpstr>Segoe Pro</vt:lpstr>
      <vt:lpstr>Segoe UI</vt:lpstr>
      <vt:lpstr>Segoe UI Light</vt:lpstr>
      <vt:lpstr>Source Sans Pro</vt:lpstr>
      <vt:lpstr>Source Sans Pro </vt:lpstr>
      <vt:lpstr>Source Sans Pro Light</vt:lpstr>
      <vt:lpstr>Wingdings</vt:lpstr>
      <vt:lpstr>Arial</vt:lpstr>
      <vt:lpstr>ads-edu-theme</vt:lpstr>
      <vt:lpstr>2_Windows Server</vt:lpstr>
      <vt:lpstr>Spark on HDInsight Spark Architecture</vt:lpstr>
      <vt:lpstr>PowerPoint Presentation</vt:lpstr>
      <vt:lpstr>Spark Cluster Modes</vt:lpstr>
      <vt:lpstr>Spark Run Time Architecture</vt:lpstr>
      <vt:lpstr>Spark Applications</vt:lpstr>
      <vt:lpstr>Spark Cluster Modes</vt:lpstr>
      <vt:lpstr>Launching the Spark In Standalone Mode</vt:lpstr>
      <vt:lpstr>Spark on YARN Mode</vt:lpstr>
      <vt:lpstr>PowerPoint Presentation</vt:lpstr>
      <vt:lpstr>Terminology</vt:lpstr>
      <vt:lpstr>Spark Driver, Executors, Stages, and Tasks</vt:lpstr>
      <vt:lpstr>Spark Driver, Executors, Stages, and Tasks</vt:lpstr>
      <vt:lpstr>Physical Execution of an Application</vt:lpstr>
      <vt:lpstr>Scheduling Process</vt:lpstr>
      <vt:lpstr>Narrow vs. Wide Dependencies</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Fundamentals</dc:title>
  <dc:creator>Ali-Kazim Zaidi</dc:creator>
  <cp:lastModifiedBy>Ali-Kazim Zaidi</cp:lastModifiedBy>
  <cp:revision>26</cp:revision>
  <dcterms:created xsi:type="dcterms:W3CDTF">2017-01-20T16:51:02Z</dcterms:created>
  <dcterms:modified xsi:type="dcterms:W3CDTF">2017-06-12T11:59:12Z</dcterms:modified>
</cp:coreProperties>
</file>